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76" r:id="rId3"/>
    <p:sldId id="298" r:id="rId4"/>
    <p:sldId id="277" r:id="rId5"/>
    <p:sldId id="278" r:id="rId6"/>
    <p:sldId id="279" r:id="rId7"/>
    <p:sldId id="295" r:id="rId8"/>
    <p:sldId id="289" r:id="rId9"/>
    <p:sldId id="286" r:id="rId10"/>
    <p:sldId id="280" r:id="rId11"/>
    <p:sldId id="297" r:id="rId12"/>
    <p:sldId id="283" r:id="rId13"/>
    <p:sldId id="296" r:id="rId14"/>
    <p:sldId id="282" r:id="rId15"/>
    <p:sldId id="281" r:id="rId16"/>
    <p:sldId id="284" r:id="rId17"/>
    <p:sldId id="285" r:id="rId18"/>
    <p:sldId id="287" r:id="rId19"/>
    <p:sldId id="288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9" d="100"/>
          <a:sy n="99" d="100"/>
        </p:scale>
        <p:origin x="-96" y="-2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08.10.2019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08.10.2019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08.10.2019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2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2.pn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13.png"/><Relationship Id="rId7" Type="http://schemas.openxmlformats.org/officeDocument/2006/relationships/image" Target="../media/image3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3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4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4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emf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24744"/>
            <a:ext cx="8229600" cy="1143000"/>
          </a:xfrm>
        </p:spPr>
        <p:txBody>
          <a:bodyPr>
            <a:noAutofit/>
          </a:bodyPr>
          <a:lstStyle/>
          <a:p>
            <a:r>
              <a:rPr lang="ru-RU" altLang="ru-RU" sz="28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Критерии независимой оценки качества условий осуществления образовательной деятельности </a:t>
            </a:r>
            <a:r>
              <a:rPr lang="ru-RU" altLang="ru-RU" sz="28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8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8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2019 году</a:t>
            </a:r>
            <a:endParaRPr lang="ru-RU" sz="2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3284984"/>
            <a:ext cx="6048672" cy="3312368"/>
          </a:xfrm>
        </p:spPr>
        <p:txBody>
          <a:bodyPr/>
          <a:lstStyle/>
          <a:p>
            <a:pPr marL="0" lvl="0" indent="0" algn="ctr">
              <a:lnSpc>
                <a:spcPct val="90000"/>
              </a:lnSpc>
              <a:spcBef>
                <a:spcPts val="0"/>
              </a:spcBef>
              <a:buSzPct val="80000"/>
              <a:buNone/>
            </a:pPr>
            <a:r>
              <a:rPr lang="ru-RU" sz="2800" b="1" i="1" dirty="0">
                <a:solidFill>
                  <a:srgbClr val="DF5327"/>
                </a:solidFill>
                <a:latin typeface="Euphemia"/>
              </a:rPr>
              <a:t>Муниципальное бюджетное образовательное учреждение </a:t>
            </a:r>
          </a:p>
          <a:p>
            <a:pPr marL="0" lvl="0" indent="0" algn="ctr">
              <a:lnSpc>
                <a:spcPct val="90000"/>
              </a:lnSpc>
              <a:spcBef>
                <a:spcPts val="0"/>
              </a:spcBef>
              <a:buSzPct val="80000"/>
              <a:buNone/>
            </a:pPr>
            <a:r>
              <a:rPr lang="ru-RU" sz="2800" b="1" i="1" dirty="0">
                <a:solidFill>
                  <a:srgbClr val="DF5327"/>
                </a:solidFill>
                <a:latin typeface="Euphemia"/>
              </a:rPr>
              <a:t>«Средняя общеобразовательная </a:t>
            </a:r>
          </a:p>
          <a:p>
            <a:pPr marL="0" lvl="0" indent="0" algn="ctr">
              <a:lnSpc>
                <a:spcPct val="90000"/>
              </a:lnSpc>
              <a:spcBef>
                <a:spcPts val="0"/>
              </a:spcBef>
              <a:buSzPct val="80000"/>
              <a:buNone/>
            </a:pPr>
            <a:r>
              <a:rPr lang="ru-RU" sz="2800" b="1" i="1" dirty="0">
                <a:solidFill>
                  <a:srgbClr val="DF5327"/>
                </a:solidFill>
                <a:latin typeface="Euphemia"/>
              </a:rPr>
              <a:t>школа № 6» </a:t>
            </a:r>
          </a:p>
          <a:p>
            <a:pPr marL="0" lvl="0" indent="0" algn="ctr">
              <a:lnSpc>
                <a:spcPct val="90000"/>
              </a:lnSpc>
              <a:spcBef>
                <a:spcPts val="0"/>
              </a:spcBef>
              <a:buSzPct val="80000"/>
              <a:buNone/>
            </a:pPr>
            <a:r>
              <a:rPr lang="ru-RU" sz="2800" b="1" i="1" dirty="0">
                <a:solidFill>
                  <a:srgbClr val="DF5327"/>
                </a:solidFill>
                <a:latin typeface="Euphemia"/>
              </a:rPr>
              <a:t>дошкольное отделение № 3 «Лисичка»</a:t>
            </a:r>
          </a:p>
          <a:p>
            <a:pPr marL="0" lvl="0" indent="0">
              <a:lnSpc>
                <a:spcPct val="90000"/>
              </a:lnSpc>
              <a:spcBef>
                <a:spcPts val="0"/>
              </a:spcBef>
              <a:buSzPct val="80000"/>
              <a:buNone/>
            </a:pPr>
            <a:endParaRPr lang="ru" sz="2200" dirty="0">
              <a:solidFill>
                <a:srgbClr val="DF5327"/>
              </a:solidFill>
              <a:latin typeface="Euphemia"/>
            </a:endParaRPr>
          </a:p>
          <a:p>
            <a:endParaRPr lang="ru-RU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4033506"/>
            <a:ext cx="1343025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0435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6" y="47855"/>
            <a:ext cx="917768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801159"/>
            <a:ext cx="3346459" cy="28620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860032" y="1061621"/>
            <a:ext cx="41764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Спортивный </a:t>
            </a:r>
            <a:r>
              <a:rPr lang="ru-RU" sz="4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зал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476" y="2748061"/>
            <a:ext cx="5292080" cy="39690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91494"/>
            <a:ext cx="1221617" cy="11956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7" y="83068"/>
            <a:ext cx="4737765" cy="26649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0925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6" y="0"/>
            <a:ext cx="917768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75656" y="116632"/>
            <a:ext cx="549855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4000" b="1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Спортивная площадка</a:t>
            </a:r>
            <a:endParaRPr lang="ru-RU" sz="4000" b="1" dirty="0">
              <a:ln w="18000">
                <a:solidFill>
                  <a:srgbClr val="C0504D">
                    <a:satMod val="140000"/>
                  </a:srgb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29" y="824518"/>
            <a:ext cx="5342887" cy="30053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181" y="3573016"/>
            <a:ext cx="5698361" cy="32053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902" y="4456926"/>
            <a:ext cx="1343025" cy="13144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323" y="25093"/>
            <a:ext cx="1764233" cy="20211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 descr="C:\Users\Rafik\Desktop\IMG_584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1095" y="898704"/>
            <a:ext cx="1785201" cy="25951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4694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6" y="0"/>
            <a:ext cx="917768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093"/>
            <a:ext cx="1764233" cy="20211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532876"/>
            <a:ext cx="1343025" cy="13144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358284" y="25093"/>
            <a:ext cx="450886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Музыкальный </a:t>
            </a:r>
            <a:r>
              <a:rPr lang="ru-RU" sz="4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зал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990901"/>
            <a:ext cx="5112568" cy="38344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999" y="732979"/>
            <a:ext cx="3611893" cy="27089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 descr="https://ds04.infourok.ru/uploads/ex/0323/000546ca-43a73ea5/hello_html_m3d7cddb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606" y="1065838"/>
            <a:ext cx="3053474" cy="1662235"/>
          </a:xfrm>
          <a:prstGeom prst="rect">
            <a:avLst/>
          </a:prstGeom>
          <a:ln>
            <a:solidFill>
              <a:schemeClr val="bg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https://yt3.ggpht.com/a/AGF-l7-UJI9eUVZ441_7ub-OMhn8C_1rR4Rm04dMpg=s900-c-k-c0xffffffff-no-rj-m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441899"/>
            <a:ext cx="2068200" cy="16702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9001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6" y="-243408"/>
            <a:ext cx="917768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Rafik\Desktop\IMG_57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504783"/>
            <a:ext cx="2448272" cy="32643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Rafik\Desktop\отчет лето фото\IMG_574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8512" y="91159"/>
            <a:ext cx="3520562" cy="46940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Rafik\Desktop\отчет лето фото\IMG_574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6" y="91159"/>
            <a:ext cx="4416768" cy="33125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822514"/>
            <a:ext cx="1343025" cy="13144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2547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4" y="-117036"/>
            <a:ext cx="917768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093"/>
            <a:ext cx="1764233" cy="20211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5349527"/>
            <a:ext cx="1343025" cy="13144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372811" y="70037"/>
            <a:ext cx="552843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4000" b="1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Групповые помещения</a:t>
            </a:r>
            <a:endParaRPr lang="ru-RU" sz="4000" b="1" dirty="0">
              <a:ln w="18000">
                <a:solidFill>
                  <a:srgbClr val="C0504D">
                    <a:satMod val="140000"/>
                  </a:srgb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4211706"/>
            <a:ext cx="3528392" cy="26462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352" y="583848"/>
            <a:ext cx="4743648" cy="35577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 descr="C:\Users\Rafik\Desktop\отчет лето фото\IMG_575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108576"/>
            <a:ext cx="3474291" cy="46323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9001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4" y="25093"/>
            <a:ext cx="917768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50504" y="404664"/>
            <a:ext cx="6419056" cy="576064"/>
          </a:xfrm>
        </p:spPr>
        <p:txBody>
          <a:bodyPr>
            <a:normAutofit fontScale="90000"/>
          </a:bodyPr>
          <a:lstStyle/>
          <a:p>
            <a:pPr lvl="0"/>
            <a:r>
              <a:rPr lang="ru-RU" b="1" dirty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Групповые помещения</a:t>
            </a:r>
            <a:br>
              <a:rPr lang="ru-RU" b="1" dirty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1" y="51467"/>
            <a:ext cx="1764233" cy="20211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665866"/>
            <a:ext cx="1343025" cy="13144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584" y="692696"/>
            <a:ext cx="4347720" cy="32607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813" y="3937816"/>
            <a:ext cx="3661262" cy="27459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 descr="C:\Users\Rafik\Desktop\дет сад\QMBF800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82" y="3159274"/>
            <a:ext cx="4254254" cy="35360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0925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6" y="0"/>
            <a:ext cx="917768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491880" y="0"/>
            <a:ext cx="252197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Спальни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9767" y="0"/>
            <a:ext cx="1764233" cy="20211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203" y="5229200"/>
            <a:ext cx="1343025" cy="13144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4228" y="3974293"/>
            <a:ext cx="3744416" cy="28083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 descr="C:\Users\Rafik\Desktop\IMG_584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702" y="769441"/>
            <a:ext cx="2952328" cy="39364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Rafik\Desktop\IMG_584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37" y="2420888"/>
            <a:ext cx="3240360" cy="43204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8400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768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93350" y="118373"/>
            <a:ext cx="70809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Стенды для родителей в группах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vnkol\Desktop\Новая папка\ФОТО НОКОД\IMG_993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7" y="991032"/>
            <a:ext cx="3596543" cy="26974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vnkol\Desktop\Новая папка\ФОТО НОКОД\IMG_993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810610"/>
            <a:ext cx="7088336" cy="25619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124744"/>
            <a:ext cx="3184128" cy="23889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8400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6" y="0"/>
            <a:ext cx="917768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15616" y="44624"/>
            <a:ext cx="72728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Стенды для родителей в группах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 descr="C:\Users\vnkol\Desktop\Новая папка\ФОТО НОКОД\IMG_994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836712"/>
            <a:ext cx="6840760" cy="30963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vnkol\Desktop\Новая папка\ФОТО НОКОД\IMG_994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064" y="4149080"/>
            <a:ext cx="3271912" cy="24539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8400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6" y="0"/>
            <a:ext cx="917768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322" y="1268760"/>
            <a:ext cx="2998787" cy="2243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9552" y="116632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Стенды для родителей в группах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 descr="C:\Users\vnkol\Desktop\Новая папка\ФОТО НОКОД\IMG_994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415" y="1052736"/>
            <a:ext cx="2565400" cy="19240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vnkol\Desktop\Новая папка\ФОТО НОКОД\IMG_994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933056"/>
            <a:ext cx="3583947" cy="26879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vnkol\Desktop\Новая папка\ФОТО НОКОД\IMG_994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714" y="3674792"/>
            <a:ext cx="3928298" cy="29462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vnkol\Desktop\Новая папка\ФОТО НОКОД\IMG_995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065" y="909164"/>
            <a:ext cx="2948257" cy="22111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8400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6" y="0"/>
            <a:ext cx="917768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2256" y="2636913"/>
            <a:ext cx="8280920" cy="4104456"/>
          </a:xfrm>
        </p:spPr>
        <p:txBody>
          <a:bodyPr>
            <a:normAutofit/>
          </a:bodyPr>
          <a:lstStyle/>
          <a:p>
            <a:r>
              <a:rPr lang="ru-RU" altLang="ru-RU" b="1" dirty="0">
                <a:solidFill>
                  <a:srgbClr val="7030A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Открытость и доступность информации об образовательной организации</a:t>
            </a:r>
            <a:br>
              <a:rPr lang="ru-RU" altLang="ru-RU" b="1" dirty="0">
                <a:solidFill>
                  <a:srgbClr val="7030A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altLang="ru-RU" dirty="0">
                <a:solidFill>
                  <a:srgbClr val="7030A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Соответствие информации о деятельности образовательной организации, размещенной на </a:t>
            </a:r>
            <a:r>
              <a:rPr lang="ru-RU" altLang="ru-RU" b="1" dirty="0">
                <a:solidFill>
                  <a:srgbClr val="7030A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информационных стендах</a:t>
            </a:r>
            <a:r>
              <a:rPr lang="ru-RU" altLang="ru-RU" dirty="0">
                <a:solidFill>
                  <a:srgbClr val="7030A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ее содержанию и порядку (форме), установленных нормативными правовыми актами.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4017"/>
            <a:ext cx="3756532" cy="23488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58317"/>
            <a:ext cx="3360373" cy="25202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0051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6" y="0"/>
            <a:ext cx="917768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C:\Users\vnkol\Desktop\Новая папка\ФОТО НОКОД\IMG_99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624"/>
            <a:ext cx="4032448" cy="30243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vnkol\Desktop\Новая папка\ФОТО НОКОД\IMG_992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956" y="3284984"/>
            <a:ext cx="4536504" cy="34023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vnkol\Desktop\Новая папка\ФОТО НОКОД\IMG_993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761759" y="508841"/>
            <a:ext cx="3090440" cy="23178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vnkol\Desktop\Новая папка\ФОТО НОКОД\IMG_993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13447" y="3711768"/>
            <a:ext cx="3380105" cy="25350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1904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6" y="-27755"/>
            <a:ext cx="917768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6" y="3401245"/>
            <a:ext cx="4918536" cy="32790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6" y="116632"/>
            <a:ext cx="4346045" cy="2448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484" y="2445420"/>
            <a:ext cx="1343025" cy="13144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78997" y="332656"/>
            <a:ext cx="45225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Информация об учреждении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205" y="3444601"/>
            <a:ext cx="3848100" cy="2886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572000" y="794321"/>
            <a:ext cx="403244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b="1" dirty="0">
                <a:solidFill>
                  <a:srgbClr val="0000FF"/>
                </a:solidFill>
                <a:latin typeface="Georgia"/>
              </a:rPr>
              <a:t>Детский сад  является одним из первых дошкольных образовательных учреждений в городе Мытищи. Здание детского сада было построено в 1956 году по проекту детских яслей на 5 </a:t>
            </a:r>
            <a:r>
              <a:rPr lang="ru-RU" b="1" dirty="0" err="1">
                <a:solidFill>
                  <a:srgbClr val="0000FF"/>
                </a:solidFill>
                <a:latin typeface="Georgia"/>
              </a:rPr>
              <a:t>групп,а</a:t>
            </a:r>
            <a:r>
              <a:rPr lang="ru-RU" b="1" dirty="0">
                <a:solidFill>
                  <a:srgbClr val="0000FF"/>
                </a:solidFill>
                <a:latin typeface="Georgia"/>
              </a:rPr>
              <a:t> заработали ясли с </a:t>
            </a:r>
            <a:r>
              <a:rPr lang="ru-RU" b="1" dirty="0">
                <a:solidFill>
                  <a:srgbClr val="FF0000"/>
                </a:solidFill>
                <a:latin typeface="Georgia"/>
              </a:rPr>
              <a:t>1957 г.</a:t>
            </a:r>
            <a:endParaRPr lang="ru-RU" b="1" i="0" dirty="0">
              <a:solidFill>
                <a:srgbClr val="0D0958"/>
              </a:solidFill>
              <a:effectLst/>
              <a:latin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060925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6" y="0"/>
            <a:ext cx="917768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9767" y="8524"/>
            <a:ext cx="1764233" cy="20211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166989" y="548680"/>
            <a:ext cx="5238328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Данные об учредителях</a:t>
            </a:r>
          </a:p>
          <a:p>
            <a:pPr algn="ctr"/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Учредителем 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МБОУ СОШ № : дошкольного отделения «Лисичка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» является муниципальное образование 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«Городской 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округ Мытищи Московской области»</a:t>
            </a:r>
          </a:p>
          <a:p>
            <a:pPr algn="ctr"/>
            <a:endParaRPr lang="ru-RU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Функции и полномочия учредителя осуществляет Администрация городского округа Мытищи в лице Главы городского округа Мытищи.</a:t>
            </a:r>
          </a:p>
          <a:p>
            <a:pPr algn="ctr"/>
            <a:endParaRPr lang="ru-RU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Адрес: 141008 г. Мытищи, Новомытищинский проспект, дом 36/7</a:t>
            </a:r>
          </a:p>
          <a:p>
            <a:pPr algn="ctr"/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Телефон: 8(495) 586-95-77</a:t>
            </a:r>
          </a:p>
          <a:p>
            <a:pPr algn="ctr"/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График работы: с 9.00-18.00</a:t>
            </a: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734167"/>
            <a:ext cx="1343025" cy="13144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0925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6" y="0"/>
            <a:ext cx="917768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57779"/>
            <a:ext cx="5544616" cy="6800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515781"/>
            <a:ext cx="1343025" cy="13144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093"/>
            <a:ext cx="1764233" cy="20211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0925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70" y="-10674"/>
            <a:ext cx="917768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093"/>
            <a:ext cx="1764233" cy="20211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532876"/>
            <a:ext cx="1343025" cy="13144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9595" y="149566"/>
            <a:ext cx="4574653" cy="6522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6761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6" y="0"/>
            <a:ext cx="917768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8" y="188640"/>
            <a:ext cx="856895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4400" b="1" dirty="0" smtClean="0"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Безопасность в учреждении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6146" name="Picture 2" descr="C:\Users\vnkol\Desktop\Новая папка\ФОТО НОКОД\IMG_992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36712"/>
            <a:ext cx="4023284" cy="30174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vnkol\Desktop\Новая папка\ФОТО НОКОД\IMG_992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140635" y="1412093"/>
            <a:ext cx="2874853" cy="21561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vnkol\Desktop\Новая папка\ФОТО НОКОД\IMG_993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345773" y="1348656"/>
            <a:ext cx="2943424" cy="22075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vnkol\Desktop\Новая папка\ФОТО НОКОД\IMG_993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5711" y="4256918"/>
            <a:ext cx="2559381" cy="19195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vnkol\Desktop\Новая папка\ФОТО НОКОД\IMG_993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946414"/>
            <a:ext cx="3764904" cy="25619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C:\Users\vnkol\Desktop\Новая папка\ФОТО НОКОД\IMG_993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212" y="4250187"/>
            <a:ext cx="2577330" cy="19329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8400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6" y="0"/>
            <a:ext cx="917768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332656"/>
            <a:ext cx="849694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4400" b="1" dirty="0" smtClean="0"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Организация питьевого режима</a:t>
            </a:r>
            <a:r>
              <a:rPr lang="ru-RU" sz="4400" b="1" dirty="0" smtClean="0"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934" y="1196752"/>
            <a:ext cx="4006530" cy="53394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580" y="1916832"/>
            <a:ext cx="4272136" cy="32041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8400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</TotalTime>
  <Words>131</Words>
  <Application>Microsoft Office PowerPoint</Application>
  <PresentationFormat>Экран (4:3)</PresentationFormat>
  <Paragraphs>27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Критерии независимой оценки качества условий осуществления образовательной деятельности  в 2019 году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Групповые помещения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vnkol</dc:creator>
  <cp:lastModifiedBy>vnkol</cp:lastModifiedBy>
  <cp:revision>32</cp:revision>
  <dcterms:created xsi:type="dcterms:W3CDTF">2019-10-08T06:16:53Z</dcterms:created>
  <dcterms:modified xsi:type="dcterms:W3CDTF">2019-10-08T12:13:33Z</dcterms:modified>
</cp:coreProperties>
</file>