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434" y="19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90C96C-4DD9-4CED-871D-EA7CA42B871B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98D77F-D62A-4AF8-9B2F-41F65FA211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807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8D77F-D62A-4AF8-9B2F-41F65FA2115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937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1">
                <a:solidFill>
                  <a:srgbClr val="006FC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1">
                <a:solidFill>
                  <a:srgbClr val="006FC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1">
                <a:solidFill>
                  <a:srgbClr val="006FC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3999" cy="685799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89098" y="705688"/>
            <a:ext cx="4299584" cy="3917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1">
                <a:solidFill>
                  <a:srgbClr val="006FC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png"/><Relationship Id="rId7" Type="http://schemas.openxmlformats.org/officeDocument/2006/relationships/image" Target="../media/image20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Relationship Id="rId9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799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540891" y="206502"/>
            <a:ext cx="627697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муниципальное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бюджетное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общеобразовательное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учреждение</a:t>
            </a:r>
            <a:endParaRPr sz="1800">
              <a:latin typeface="Calibri"/>
              <a:cs typeface="Calibri"/>
            </a:endParaRPr>
          </a:p>
          <a:p>
            <a:pPr marL="635" algn="ctr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«Средняя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общеобразовательная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школа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№6»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800" spc="-45" dirty="0">
                <a:latin typeface="Calibri"/>
                <a:cs typeface="Calibri"/>
              </a:rPr>
              <a:t>г.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о.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Мытищи</a:t>
            </a:r>
            <a:endParaRPr sz="1800">
              <a:latin typeface="Calibri"/>
              <a:cs typeface="Calibri"/>
            </a:endParaRPr>
          </a:p>
          <a:p>
            <a:pPr marL="52069" algn="ctr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Московская область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94713" y="1567434"/>
            <a:ext cx="6224270" cy="1305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Calibri"/>
                <a:cs typeface="Calibri"/>
              </a:rPr>
              <a:t>РЕГИОНАЛЬНЫЙ</a:t>
            </a:r>
            <a:r>
              <a:rPr sz="2800" spc="3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ПРОЕКТ</a:t>
            </a:r>
            <a:endParaRPr sz="2800">
              <a:latin typeface="Calibri"/>
              <a:cs typeface="Calibri"/>
            </a:endParaRPr>
          </a:p>
          <a:p>
            <a:pPr marL="12700" marR="5080" indent="75565" algn="ctr">
              <a:lnSpc>
                <a:spcPct val="100000"/>
              </a:lnSpc>
            </a:pPr>
            <a:r>
              <a:rPr sz="2800" spc="-20" dirty="0">
                <a:latin typeface="Calibri"/>
                <a:cs typeface="Calibri"/>
              </a:rPr>
              <a:t>«ПРЕДШКОЛА:</a:t>
            </a:r>
            <a:r>
              <a:rPr sz="2800" spc="35" dirty="0">
                <a:latin typeface="Calibri"/>
                <a:cs typeface="Calibri"/>
              </a:rPr>
              <a:t> </a:t>
            </a:r>
            <a:r>
              <a:rPr sz="2800" spc="-30" dirty="0">
                <a:latin typeface="Calibri"/>
                <a:cs typeface="Calibri"/>
              </a:rPr>
              <a:t>СТАНДАРТ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35" dirty="0">
                <a:latin typeface="Calibri"/>
                <a:cs typeface="Calibri"/>
              </a:rPr>
              <a:t>ДЕТСКОГО 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САДА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В </a:t>
            </a:r>
            <a:r>
              <a:rPr sz="2800" spc="-30" dirty="0">
                <a:latin typeface="Calibri"/>
                <a:cs typeface="Calibri"/>
              </a:rPr>
              <a:t>ОБРАЗОВАТЕЛЬНОМ</a:t>
            </a:r>
            <a:r>
              <a:rPr sz="2800" spc="50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КОМЛЕКСЕ»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85672" y="2813304"/>
            <a:ext cx="7064502" cy="3338322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86334" y="6262827"/>
            <a:ext cx="50311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Calibri"/>
                <a:cs typeface="Calibri"/>
              </a:rPr>
              <a:t>муниципальное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бюджетное </a:t>
            </a:r>
            <a:r>
              <a:rPr sz="1200" spc="-5" dirty="0">
                <a:latin typeface="Calibri"/>
                <a:cs typeface="Calibri"/>
              </a:rPr>
              <a:t>общеобразовательное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учреждение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200" spc="-5" dirty="0">
                <a:latin typeface="Calibri"/>
                <a:cs typeface="Calibri"/>
              </a:rPr>
              <a:t>«Средняя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общеобразовательная </a:t>
            </a:r>
            <a:r>
              <a:rPr sz="1200" spc="-10" dirty="0">
                <a:latin typeface="Calibri"/>
                <a:cs typeface="Calibri"/>
              </a:rPr>
              <a:t>школа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№6»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Calibri"/>
                <a:cs typeface="Calibri"/>
              </a:rPr>
              <a:t>141008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Московская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область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,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30" dirty="0">
                <a:latin typeface="Calibri"/>
                <a:cs typeface="Calibri"/>
              </a:rPr>
              <a:t>г.</a:t>
            </a:r>
            <a:r>
              <a:rPr sz="1200" spc="-5" dirty="0">
                <a:latin typeface="Calibri"/>
                <a:cs typeface="Calibri"/>
              </a:rPr>
              <a:t> Мытищи,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Новомытищинский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проспект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д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68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А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20395" y="22859"/>
            <a:ext cx="981075" cy="1922780"/>
            <a:chOff x="120395" y="22859"/>
            <a:chExt cx="981075" cy="192278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0395" y="964692"/>
              <a:ext cx="980694" cy="98069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5635" y="22859"/>
              <a:ext cx="952500" cy="9525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19606" y="384174"/>
            <a:ext cx="678751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73025" algn="ctr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solidFill>
                  <a:srgbClr val="FF0000"/>
                </a:solidFill>
              </a:rPr>
              <a:t>РЕГИОНАЛЬНЫЙ</a:t>
            </a:r>
            <a:r>
              <a:rPr sz="2800" spc="-10" dirty="0">
                <a:solidFill>
                  <a:srgbClr val="FF0000"/>
                </a:solidFill>
              </a:rPr>
              <a:t> ПРОЕКТ</a:t>
            </a:r>
            <a:endParaRPr sz="2800" dirty="0"/>
          </a:p>
          <a:p>
            <a:pPr algn="ctr">
              <a:lnSpc>
                <a:spcPct val="100000"/>
              </a:lnSpc>
            </a:pPr>
            <a:r>
              <a:rPr sz="2800" spc="-15" dirty="0">
                <a:solidFill>
                  <a:srgbClr val="FF0000"/>
                </a:solidFill>
              </a:rPr>
              <a:t>«ПРЕДШКОЛА:</a:t>
            </a:r>
            <a:r>
              <a:rPr sz="2800" spc="25" dirty="0">
                <a:solidFill>
                  <a:srgbClr val="FF0000"/>
                </a:solidFill>
              </a:rPr>
              <a:t> </a:t>
            </a:r>
            <a:r>
              <a:rPr sz="2800" spc="-30" dirty="0">
                <a:solidFill>
                  <a:srgbClr val="FF0000"/>
                </a:solidFill>
              </a:rPr>
              <a:t>СТАНДАРТ</a:t>
            </a:r>
            <a:r>
              <a:rPr sz="2800" spc="15" dirty="0">
                <a:solidFill>
                  <a:srgbClr val="FF0000"/>
                </a:solidFill>
              </a:rPr>
              <a:t> </a:t>
            </a:r>
            <a:r>
              <a:rPr sz="2800" spc="-30" dirty="0">
                <a:solidFill>
                  <a:srgbClr val="FF0000"/>
                </a:solidFill>
              </a:rPr>
              <a:t>ДЕТСКОГО</a:t>
            </a:r>
            <a:r>
              <a:rPr sz="2800" spc="20" dirty="0">
                <a:solidFill>
                  <a:srgbClr val="FF0000"/>
                </a:solidFill>
              </a:rPr>
              <a:t> </a:t>
            </a:r>
            <a:r>
              <a:rPr sz="2800" spc="-5" dirty="0">
                <a:solidFill>
                  <a:srgbClr val="FF0000"/>
                </a:solidFill>
              </a:rPr>
              <a:t>САДА»</a:t>
            </a:r>
            <a:endParaRPr sz="2800" dirty="0"/>
          </a:p>
        </p:txBody>
      </p:sp>
      <p:sp>
        <p:nvSpPr>
          <p:cNvPr id="4" name="object 4"/>
          <p:cNvSpPr txBox="1"/>
          <p:nvPr/>
        </p:nvSpPr>
        <p:spPr>
          <a:xfrm>
            <a:off x="978509" y="1337005"/>
            <a:ext cx="7748270" cy="11144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696595" algn="ctr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0E6EC5"/>
                </a:solidFill>
                <a:latin typeface="Calibri"/>
                <a:cs typeface="Calibri"/>
              </a:rPr>
              <a:t>муниципальное</a:t>
            </a:r>
            <a:r>
              <a:rPr sz="1800" dirty="0">
                <a:solidFill>
                  <a:srgbClr val="0E6EC5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0E6EC5"/>
                </a:solidFill>
                <a:latin typeface="Calibri"/>
                <a:cs typeface="Calibri"/>
              </a:rPr>
              <a:t>бюджетное</a:t>
            </a:r>
            <a:r>
              <a:rPr sz="1800" spc="15" dirty="0">
                <a:solidFill>
                  <a:srgbClr val="0E6EC5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0E6EC5"/>
                </a:solidFill>
                <a:latin typeface="Calibri"/>
                <a:cs typeface="Calibri"/>
              </a:rPr>
              <a:t>общеобразовательное</a:t>
            </a:r>
            <a:r>
              <a:rPr sz="1800" spc="5" dirty="0">
                <a:solidFill>
                  <a:srgbClr val="0E6EC5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0E6EC5"/>
                </a:solidFill>
                <a:latin typeface="Calibri"/>
                <a:cs typeface="Calibri"/>
              </a:rPr>
              <a:t>учреждение</a:t>
            </a:r>
            <a:endParaRPr sz="1800" dirty="0">
              <a:latin typeface="Calibri"/>
              <a:cs typeface="Calibri"/>
            </a:endParaRPr>
          </a:p>
          <a:p>
            <a:pPr marL="1336675" marR="2033905" algn="ctr">
              <a:lnSpc>
                <a:spcPct val="100000"/>
              </a:lnSpc>
              <a:spcBef>
                <a:spcPts val="5"/>
              </a:spcBef>
            </a:pPr>
            <a:r>
              <a:rPr sz="1800" spc="-10" dirty="0">
                <a:solidFill>
                  <a:srgbClr val="0E6EC5"/>
                </a:solidFill>
                <a:latin typeface="Calibri"/>
                <a:cs typeface="Calibri"/>
              </a:rPr>
              <a:t>«Средняя</a:t>
            </a:r>
            <a:r>
              <a:rPr sz="1800" spc="-15" dirty="0">
                <a:solidFill>
                  <a:srgbClr val="0E6EC5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0E6EC5"/>
                </a:solidFill>
                <a:latin typeface="Calibri"/>
                <a:cs typeface="Calibri"/>
              </a:rPr>
              <a:t>общеобразовательная</a:t>
            </a:r>
            <a:r>
              <a:rPr sz="1800" spc="5" dirty="0">
                <a:solidFill>
                  <a:srgbClr val="0E6EC5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0E6EC5"/>
                </a:solidFill>
                <a:latin typeface="Calibri"/>
                <a:cs typeface="Calibri"/>
              </a:rPr>
              <a:t>школа </a:t>
            </a:r>
            <a:r>
              <a:rPr sz="1800" dirty="0">
                <a:solidFill>
                  <a:srgbClr val="0E6EC5"/>
                </a:solidFill>
                <a:latin typeface="Calibri"/>
                <a:cs typeface="Calibri"/>
              </a:rPr>
              <a:t>№6» </a:t>
            </a:r>
            <a:r>
              <a:rPr sz="1800" spc="-395" dirty="0">
                <a:solidFill>
                  <a:srgbClr val="0E6EC5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E6EC5"/>
                </a:solidFill>
                <a:latin typeface="Calibri"/>
                <a:cs typeface="Calibri"/>
              </a:rPr>
              <a:t>Дошкольное</a:t>
            </a:r>
            <a:r>
              <a:rPr sz="1800" spc="5" dirty="0">
                <a:solidFill>
                  <a:srgbClr val="0E6EC5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0E6EC5"/>
                </a:solidFill>
                <a:latin typeface="Calibri"/>
                <a:cs typeface="Calibri"/>
              </a:rPr>
              <a:t>отделение </a:t>
            </a:r>
            <a:r>
              <a:rPr sz="1800" dirty="0">
                <a:solidFill>
                  <a:srgbClr val="0E6EC5"/>
                </a:solidFill>
                <a:latin typeface="Calibri"/>
                <a:cs typeface="Calibri"/>
              </a:rPr>
              <a:t>№6 </a:t>
            </a:r>
            <a:r>
              <a:rPr sz="1800" spc="-5" dirty="0" smtClean="0">
                <a:solidFill>
                  <a:srgbClr val="0E6EC5"/>
                </a:solidFill>
                <a:latin typeface="Calibri"/>
                <a:cs typeface="Calibri"/>
              </a:rPr>
              <a:t>«</a:t>
            </a:r>
            <a:r>
              <a:rPr lang="ru-RU" spc="-5" dirty="0" smtClean="0">
                <a:solidFill>
                  <a:srgbClr val="0E6EC5"/>
                </a:solidFill>
                <a:latin typeface="Calibri"/>
                <a:cs typeface="Calibri"/>
              </a:rPr>
              <a:t>Лисичка</a:t>
            </a:r>
            <a:r>
              <a:rPr sz="1800" spc="-5" dirty="0" smtClean="0">
                <a:solidFill>
                  <a:srgbClr val="0E6EC5"/>
                </a:solidFill>
                <a:latin typeface="Calibri"/>
                <a:cs typeface="Calibri"/>
              </a:rPr>
              <a:t>»</a:t>
            </a:r>
            <a:endParaRPr sz="1800" dirty="0">
              <a:latin typeface="Calibri"/>
              <a:cs typeface="Calibri"/>
            </a:endParaRPr>
          </a:p>
          <a:p>
            <a:pPr algn="ctr">
              <a:lnSpc>
                <a:spcPts val="2085"/>
              </a:lnSpc>
            </a:pPr>
            <a:r>
              <a:rPr sz="1800" b="1" spc="-5" dirty="0">
                <a:solidFill>
                  <a:srgbClr val="0A5294"/>
                </a:solidFill>
                <a:latin typeface="Calibri"/>
                <a:cs typeface="Calibri"/>
              </a:rPr>
              <a:t>141008,</a:t>
            </a:r>
            <a:r>
              <a:rPr sz="1800" b="1" spc="10" dirty="0">
                <a:solidFill>
                  <a:srgbClr val="0A5294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0A5294"/>
                </a:solidFill>
                <a:latin typeface="Calibri"/>
                <a:cs typeface="Calibri"/>
              </a:rPr>
              <a:t>Московская</a:t>
            </a:r>
            <a:r>
              <a:rPr sz="1800" b="1" spc="-5" dirty="0">
                <a:solidFill>
                  <a:srgbClr val="0A5294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0A5294"/>
                </a:solidFill>
                <a:latin typeface="Calibri"/>
                <a:cs typeface="Calibri"/>
              </a:rPr>
              <a:t>область</a:t>
            </a:r>
            <a:r>
              <a:rPr sz="1800" b="1" spc="10" dirty="0">
                <a:solidFill>
                  <a:srgbClr val="0A5294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A5294"/>
                </a:solidFill>
                <a:latin typeface="Calibri"/>
                <a:cs typeface="Calibri"/>
              </a:rPr>
              <a:t>,</a:t>
            </a:r>
            <a:r>
              <a:rPr sz="1800" b="1" spc="10" dirty="0">
                <a:solidFill>
                  <a:srgbClr val="0A5294"/>
                </a:solidFill>
                <a:latin typeface="Calibri"/>
                <a:cs typeface="Calibri"/>
              </a:rPr>
              <a:t> </a:t>
            </a:r>
            <a:r>
              <a:rPr sz="1800" b="1" spc="-40" dirty="0">
                <a:solidFill>
                  <a:srgbClr val="0A5294"/>
                </a:solidFill>
                <a:latin typeface="Calibri"/>
                <a:cs typeface="Calibri"/>
              </a:rPr>
              <a:t>г.</a:t>
            </a:r>
            <a:r>
              <a:rPr sz="1800" b="1" spc="-5" dirty="0">
                <a:solidFill>
                  <a:srgbClr val="0A5294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A5294"/>
                </a:solidFill>
                <a:latin typeface="Calibri"/>
                <a:cs typeface="Calibri"/>
              </a:rPr>
              <a:t>Мытищи,</a:t>
            </a:r>
            <a:r>
              <a:rPr sz="1800" b="1" spc="10" dirty="0">
                <a:solidFill>
                  <a:srgbClr val="0A5294"/>
                </a:solidFill>
                <a:latin typeface="Calibri"/>
                <a:cs typeface="Calibri"/>
              </a:rPr>
              <a:t> </a:t>
            </a:r>
            <a:r>
              <a:rPr lang="ru-RU" sz="1800" b="1" spc="-5" dirty="0" smtClean="0">
                <a:solidFill>
                  <a:srgbClr val="0A5294"/>
                </a:solidFill>
                <a:latin typeface="Calibri"/>
                <a:cs typeface="Calibri"/>
              </a:rPr>
              <a:t>Щербакова д </a:t>
            </a:r>
            <a:r>
              <a:rPr lang="ru-RU" sz="1800" b="1" dirty="0" smtClean="0">
                <a:solidFill>
                  <a:srgbClr val="0A5294"/>
                </a:solidFill>
                <a:latin typeface="Calibri"/>
                <a:cs typeface="Calibri"/>
              </a:rPr>
              <a:t>12</a:t>
            </a:r>
            <a:endParaRPr sz="1800" dirty="0">
              <a:latin typeface="Calibri"/>
              <a:cs typeface="Calibr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23310" r="27622" b="20405"/>
          <a:stretch/>
        </p:blipFill>
        <p:spPr bwMode="auto">
          <a:xfrm>
            <a:off x="1066800" y="1752600"/>
            <a:ext cx="7239000" cy="4874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88535" y="3476244"/>
            <a:ext cx="375285" cy="344805"/>
          </a:xfrm>
          <a:custGeom>
            <a:avLst/>
            <a:gdLst/>
            <a:ahLst/>
            <a:cxnLst/>
            <a:rect l="l" t="t" r="r" b="b"/>
            <a:pathLst>
              <a:path w="375285" h="344804">
                <a:moveTo>
                  <a:pt x="218186" y="0"/>
                </a:moveTo>
                <a:lnTo>
                  <a:pt x="218186" y="86105"/>
                </a:lnTo>
                <a:lnTo>
                  <a:pt x="0" y="86105"/>
                </a:lnTo>
                <a:lnTo>
                  <a:pt x="0" y="258317"/>
                </a:lnTo>
                <a:lnTo>
                  <a:pt x="218186" y="258317"/>
                </a:lnTo>
                <a:lnTo>
                  <a:pt x="218186" y="344423"/>
                </a:lnTo>
                <a:lnTo>
                  <a:pt x="374903" y="172211"/>
                </a:lnTo>
                <a:lnTo>
                  <a:pt x="218186" y="0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261103" y="5018532"/>
            <a:ext cx="376555" cy="347980"/>
          </a:xfrm>
          <a:custGeom>
            <a:avLst/>
            <a:gdLst/>
            <a:ahLst/>
            <a:cxnLst/>
            <a:rect l="l" t="t" r="r" b="b"/>
            <a:pathLst>
              <a:path w="376554" h="347979">
                <a:moveTo>
                  <a:pt x="219710" y="0"/>
                </a:moveTo>
                <a:lnTo>
                  <a:pt x="219710" y="86868"/>
                </a:lnTo>
                <a:lnTo>
                  <a:pt x="0" y="86868"/>
                </a:lnTo>
                <a:lnTo>
                  <a:pt x="0" y="260604"/>
                </a:lnTo>
                <a:lnTo>
                  <a:pt x="219710" y="260604"/>
                </a:lnTo>
                <a:lnTo>
                  <a:pt x="219710" y="347472"/>
                </a:lnTo>
                <a:lnTo>
                  <a:pt x="376428" y="173736"/>
                </a:lnTo>
                <a:lnTo>
                  <a:pt x="219710" y="0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268723" y="1981200"/>
            <a:ext cx="376555" cy="344805"/>
          </a:xfrm>
          <a:custGeom>
            <a:avLst/>
            <a:gdLst/>
            <a:ahLst/>
            <a:cxnLst/>
            <a:rect l="l" t="t" r="r" b="b"/>
            <a:pathLst>
              <a:path w="376554" h="344805">
                <a:moveTo>
                  <a:pt x="219710" y="0"/>
                </a:moveTo>
                <a:lnTo>
                  <a:pt x="219710" y="86105"/>
                </a:lnTo>
                <a:lnTo>
                  <a:pt x="0" y="86105"/>
                </a:lnTo>
                <a:lnTo>
                  <a:pt x="0" y="258317"/>
                </a:lnTo>
                <a:lnTo>
                  <a:pt x="219710" y="258317"/>
                </a:lnTo>
                <a:lnTo>
                  <a:pt x="219710" y="344424"/>
                </a:lnTo>
                <a:lnTo>
                  <a:pt x="376427" y="172212"/>
                </a:lnTo>
                <a:lnTo>
                  <a:pt x="219710" y="0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8739" y="359155"/>
            <a:ext cx="6417310" cy="5168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569845" algn="ctr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Calibri"/>
                <a:cs typeface="Calibri"/>
              </a:rPr>
              <a:t>РЕГИОНАЛЬНЫЙ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ПРОЕКТ</a:t>
            </a:r>
            <a:endParaRPr sz="1600">
              <a:latin typeface="Calibri"/>
              <a:cs typeface="Calibri"/>
            </a:endParaRPr>
          </a:p>
          <a:p>
            <a:pPr marL="2620645" algn="ctr">
              <a:lnSpc>
                <a:spcPct val="100000"/>
              </a:lnSpc>
            </a:pPr>
            <a:r>
              <a:rPr sz="1600" spc="-15" dirty="0">
                <a:latin typeface="Calibri"/>
                <a:cs typeface="Calibri"/>
              </a:rPr>
              <a:t>«ПРЕДШКОЛА:</a:t>
            </a:r>
            <a:r>
              <a:rPr sz="1600" spc="35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СТАНДАРТ</a:t>
            </a:r>
            <a:r>
              <a:rPr sz="1600" spc="-25" dirty="0">
                <a:latin typeface="Calibri"/>
                <a:cs typeface="Calibri"/>
              </a:rPr>
              <a:t> ДЕТСКОГО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САДА»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7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Microsoft Sans Serif"/>
              <a:buChar char="•"/>
              <a:tabLst>
                <a:tab pos="299085" algn="l"/>
                <a:tab pos="299720" algn="l"/>
              </a:tabLst>
            </a:pPr>
            <a:r>
              <a:rPr sz="1600" i="1" spc="-15" dirty="0">
                <a:solidFill>
                  <a:srgbClr val="0E6EC5"/>
                </a:solidFill>
                <a:latin typeface="Calibri"/>
                <a:cs typeface="Calibri"/>
              </a:rPr>
              <a:t>Дошкольное</a:t>
            </a:r>
            <a:r>
              <a:rPr sz="1600" i="1" spc="5" dirty="0">
                <a:solidFill>
                  <a:srgbClr val="0E6EC5"/>
                </a:solidFill>
                <a:latin typeface="Calibri"/>
                <a:cs typeface="Calibri"/>
              </a:rPr>
              <a:t> </a:t>
            </a:r>
            <a:r>
              <a:rPr sz="1600" i="1" spc="-10" dirty="0">
                <a:solidFill>
                  <a:srgbClr val="0E6EC5"/>
                </a:solidFill>
                <a:latin typeface="Calibri"/>
                <a:cs typeface="Calibri"/>
              </a:rPr>
              <a:t>отделение</a:t>
            </a:r>
            <a:r>
              <a:rPr sz="1600" i="1" spc="15" dirty="0">
                <a:solidFill>
                  <a:srgbClr val="0E6EC5"/>
                </a:solidFill>
                <a:latin typeface="Calibri"/>
                <a:cs typeface="Calibri"/>
              </a:rPr>
              <a:t> </a:t>
            </a:r>
            <a:r>
              <a:rPr sz="1600" i="1" spc="-10" dirty="0">
                <a:solidFill>
                  <a:srgbClr val="0E6EC5"/>
                </a:solidFill>
                <a:latin typeface="Calibri"/>
                <a:cs typeface="Calibri"/>
              </a:rPr>
              <a:t>«Ручеёк»</a:t>
            </a:r>
            <a:endParaRPr sz="16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Microsoft Sans Serif"/>
              <a:buChar char="•"/>
              <a:tabLst>
                <a:tab pos="299085" algn="l"/>
                <a:tab pos="299720" algn="l"/>
              </a:tabLst>
            </a:pPr>
            <a:r>
              <a:rPr sz="1600" i="1" spc="-15" dirty="0">
                <a:solidFill>
                  <a:srgbClr val="0E6EC5"/>
                </a:solidFill>
                <a:latin typeface="Calibri"/>
                <a:cs typeface="Calibri"/>
              </a:rPr>
              <a:t>Количество</a:t>
            </a:r>
            <a:r>
              <a:rPr sz="1600" i="1" spc="30" dirty="0">
                <a:solidFill>
                  <a:srgbClr val="0E6EC5"/>
                </a:solidFill>
                <a:latin typeface="Calibri"/>
                <a:cs typeface="Calibri"/>
              </a:rPr>
              <a:t> </a:t>
            </a:r>
            <a:r>
              <a:rPr sz="1600" i="1" spc="-10" dirty="0">
                <a:solidFill>
                  <a:srgbClr val="0E6EC5"/>
                </a:solidFill>
                <a:latin typeface="Calibri"/>
                <a:cs typeface="Calibri"/>
              </a:rPr>
              <a:t>групп</a:t>
            </a:r>
            <a:r>
              <a:rPr sz="1600" i="1" spc="20" dirty="0">
                <a:solidFill>
                  <a:srgbClr val="0E6EC5"/>
                </a:solidFill>
                <a:latin typeface="Calibri"/>
                <a:cs typeface="Calibri"/>
              </a:rPr>
              <a:t> </a:t>
            </a:r>
            <a:r>
              <a:rPr sz="1600" i="1" spc="-5" dirty="0">
                <a:solidFill>
                  <a:srgbClr val="0E6EC5"/>
                </a:solidFill>
                <a:latin typeface="Calibri"/>
                <a:cs typeface="Calibri"/>
              </a:rPr>
              <a:t>– 9</a:t>
            </a:r>
            <a:endParaRPr sz="16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Microsoft Sans Serif"/>
              <a:buChar char="•"/>
              <a:tabLst>
                <a:tab pos="299085" algn="l"/>
                <a:tab pos="299720" algn="l"/>
              </a:tabLst>
            </a:pPr>
            <a:r>
              <a:rPr sz="1600" i="1" spc="-5" dirty="0">
                <a:solidFill>
                  <a:srgbClr val="0E6EC5"/>
                </a:solidFill>
                <a:latin typeface="Calibri"/>
                <a:cs typeface="Calibri"/>
              </a:rPr>
              <a:t>Число</a:t>
            </a:r>
            <a:r>
              <a:rPr sz="1600" i="1" spc="15" dirty="0">
                <a:solidFill>
                  <a:srgbClr val="0E6EC5"/>
                </a:solidFill>
                <a:latin typeface="Calibri"/>
                <a:cs typeface="Calibri"/>
              </a:rPr>
              <a:t> </a:t>
            </a:r>
            <a:r>
              <a:rPr sz="1600" i="1" spc="-10" dirty="0">
                <a:solidFill>
                  <a:srgbClr val="0E6EC5"/>
                </a:solidFill>
                <a:latin typeface="Calibri"/>
                <a:cs typeface="Calibri"/>
              </a:rPr>
              <a:t>воспитанников</a:t>
            </a:r>
            <a:r>
              <a:rPr sz="1600" i="1" spc="30" dirty="0">
                <a:solidFill>
                  <a:srgbClr val="0E6EC5"/>
                </a:solidFill>
                <a:latin typeface="Calibri"/>
                <a:cs typeface="Calibri"/>
              </a:rPr>
              <a:t> </a:t>
            </a:r>
            <a:r>
              <a:rPr sz="1600" i="1" spc="-5" dirty="0">
                <a:solidFill>
                  <a:srgbClr val="0E6EC5"/>
                </a:solidFill>
                <a:latin typeface="Calibri"/>
                <a:cs typeface="Calibri"/>
              </a:rPr>
              <a:t>в </a:t>
            </a:r>
            <a:r>
              <a:rPr sz="1600" i="1" spc="-10" dirty="0">
                <a:solidFill>
                  <a:srgbClr val="0E6EC5"/>
                </a:solidFill>
                <a:latin typeface="Calibri"/>
                <a:cs typeface="Calibri"/>
              </a:rPr>
              <a:t>дошкольном</a:t>
            </a:r>
            <a:r>
              <a:rPr sz="1600" i="1" spc="30" dirty="0">
                <a:solidFill>
                  <a:srgbClr val="0E6EC5"/>
                </a:solidFill>
                <a:latin typeface="Calibri"/>
                <a:cs typeface="Calibri"/>
              </a:rPr>
              <a:t> </a:t>
            </a:r>
            <a:r>
              <a:rPr sz="1600" i="1" spc="-10" dirty="0">
                <a:solidFill>
                  <a:srgbClr val="0E6EC5"/>
                </a:solidFill>
                <a:latin typeface="Calibri"/>
                <a:cs typeface="Calibri"/>
              </a:rPr>
              <a:t>отделении</a:t>
            </a:r>
            <a:r>
              <a:rPr sz="1600" i="1" spc="30" dirty="0">
                <a:solidFill>
                  <a:srgbClr val="0E6EC5"/>
                </a:solidFill>
                <a:latin typeface="Calibri"/>
                <a:cs typeface="Calibri"/>
              </a:rPr>
              <a:t> </a:t>
            </a:r>
            <a:r>
              <a:rPr sz="1600" i="1" spc="-5" dirty="0">
                <a:solidFill>
                  <a:srgbClr val="0E6EC5"/>
                </a:solidFill>
                <a:latin typeface="Calibri"/>
                <a:cs typeface="Calibri"/>
              </a:rPr>
              <a:t>-</a:t>
            </a:r>
            <a:r>
              <a:rPr sz="1600" i="1" dirty="0">
                <a:solidFill>
                  <a:srgbClr val="0E6EC5"/>
                </a:solidFill>
                <a:latin typeface="Calibri"/>
                <a:cs typeface="Calibri"/>
              </a:rPr>
              <a:t> </a:t>
            </a:r>
            <a:r>
              <a:rPr sz="1600" i="1" spc="-10" dirty="0">
                <a:solidFill>
                  <a:srgbClr val="0E6EC5"/>
                </a:solidFill>
                <a:latin typeface="Calibri"/>
                <a:cs typeface="Calibri"/>
              </a:rPr>
              <a:t>215</a:t>
            </a:r>
            <a:r>
              <a:rPr sz="1600" i="1" spc="10" dirty="0">
                <a:solidFill>
                  <a:srgbClr val="0E6EC5"/>
                </a:solidFill>
                <a:latin typeface="Calibri"/>
                <a:cs typeface="Calibri"/>
              </a:rPr>
              <a:t> </a:t>
            </a:r>
            <a:r>
              <a:rPr sz="1600" i="1" spc="-5" dirty="0">
                <a:solidFill>
                  <a:srgbClr val="0E6EC5"/>
                </a:solidFill>
                <a:latin typeface="Calibri"/>
                <a:cs typeface="Calibri"/>
              </a:rPr>
              <a:t>детей.</a:t>
            </a:r>
            <a:endParaRPr sz="16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Microsoft Sans Serif"/>
              <a:buChar char="•"/>
              <a:tabLst>
                <a:tab pos="299085" algn="l"/>
                <a:tab pos="299720" algn="l"/>
              </a:tabLst>
            </a:pPr>
            <a:r>
              <a:rPr sz="1600" i="1" spc="-15" dirty="0">
                <a:solidFill>
                  <a:srgbClr val="0E6EC5"/>
                </a:solidFill>
                <a:latin typeface="Calibri"/>
                <a:cs typeface="Calibri"/>
              </a:rPr>
              <a:t>Дошкольного</a:t>
            </a:r>
            <a:r>
              <a:rPr sz="1600" i="1" spc="30" dirty="0">
                <a:solidFill>
                  <a:srgbClr val="0E6EC5"/>
                </a:solidFill>
                <a:latin typeface="Calibri"/>
                <a:cs typeface="Calibri"/>
              </a:rPr>
              <a:t> </a:t>
            </a:r>
            <a:r>
              <a:rPr sz="1600" i="1" spc="-10" dirty="0">
                <a:solidFill>
                  <a:srgbClr val="0E6EC5"/>
                </a:solidFill>
                <a:latin typeface="Calibri"/>
                <a:cs typeface="Calibri"/>
              </a:rPr>
              <a:t>возраста</a:t>
            </a:r>
            <a:r>
              <a:rPr sz="1600" i="1" spc="30" dirty="0">
                <a:solidFill>
                  <a:srgbClr val="0E6EC5"/>
                </a:solidFill>
                <a:latin typeface="Calibri"/>
                <a:cs typeface="Calibri"/>
              </a:rPr>
              <a:t> </a:t>
            </a:r>
            <a:r>
              <a:rPr sz="1600" i="1" spc="-5" dirty="0">
                <a:solidFill>
                  <a:srgbClr val="0E6EC5"/>
                </a:solidFill>
                <a:latin typeface="Calibri"/>
                <a:cs typeface="Calibri"/>
              </a:rPr>
              <a:t>(5-7</a:t>
            </a:r>
            <a:r>
              <a:rPr sz="1600" i="1" spc="20" dirty="0">
                <a:solidFill>
                  <a:srgbClr val="0E6EC5"/>
                </a:solidFill>
                <a:latin typeface="Calibri"/>
                <a:cs typeface="Calibri"/>
              </a:rPr>
              <a:t> </a:t>
            </a:r>
            <a:r>
              <a:rPr sz="1600" i="1" spc="-5" dirty="0">
                <a:solidFill>
                  <a:srgbClr val="0E6EC5"/>
                </a:solidFill>
                <a:latin typeface="Calibri"/>
                <a:cs typeface="Calibri"/>
              </a:rPr>
              <a:t>лет)</a:t>
            </a:r>
            <a:r>
              <a:rPr sz="1600" i="1" dirty="0">
                <a:solidFill>
                  <a:srgbClr val="0E6EC5"/>
                </a:solidFill>
                <a:latin typeface="Calibri"/>
                <a:cs typeface="Calibri"/>
              </a:rPr>
              <a:t> </a:t>
            </a:r>
            <a:r>
              <a:rPr sz="1600" i="1" spc="-5" dirty="0">
                <a:solidFill>
                  <a:srgbClr val="0E6EC5"/>
                </a:solidFill>
                <a:latin typeface="Calibri"/>
                <a:cs typeface="Calibri"/>
              </a:rPr>
              <a:t>–</a:t>
            </a:r>
            <a:r>
              <a:rPr sz="1600" i="1" spc="5" dirty="0">
                <a:solidFill>
                  <a:srgbClr val="0E6EC5"/>
                </a:solidFill>
                <a:latin typeface="Calibri"/>
                <a:cs typeface="Calibri"/>
              </a:rPr>
              <a:t> </a:t>
            </a:r>
            <a:r>
              <a:rPr sz="1600" i="1" spc="-10" dirty="0">
                <a:solidFill>
                  <a:srgbClr val="0E6EC5"/>
                </a:solidFill>
                <a:latin typeface="Calibri"/>
                <a:cs typeface="Calibri"/>
              </a:rPr>
              <a:t>114</a:t>
            </a:r>
            <a:r>
              <a:rPr sz="1600" i="1" spc="30" dirty="0">
                <a:solidFill>
                  <a:srgbClr val="0E6EC5"/>
                </a:solidFill>
                <a:latin typeface="Calibri"/>
                <a:cs typeface="Calibri"/>
              </a:rPr>
              <a:t> </a:t>
            </a:r>
            <a:r>
              <a:rPr sz="1600" i="1" spc="-5" dirty="0">
                <a:solidFill>
                  <a:srgbClr val="0E6EC5"/>
                </a:solidFill>
                <a:latin typeface="Calibri"/>
                <a:cs typeface="Calibri"/>
              </a:rPr>
              <a:t>детей</a:t>
            </a:r>
            <a:r>
              <a:rPr sz="1600" i="1" dirty="0">
                <a:solidFill>
                  <a:srgbClr val="0E6EC5"/>
                </a:solidFill>
                <a:latin typeface="Calibri"/>
                <a:cs typeface="Calibri"/>
              </a:rPr>
              <a:t> </a:t>
            </a:r>
            <a:r>
              <a:rPr sz="1600" i="1" spc="-10" dirty="0">
                <a:solidFill>
                  <a:srgbClr val="0E6EC5"/>
                </a:solidFill>
                <a:latin typeface="Calibri"/>
                <a:cs typeface="Calibri"/>
              </a:rPr>
              <a:t>из</a:t>
            </a:r>
            <a:r>
              <a:rPr sz="1600" i="1" spc="5" dirty="0">
                <a:solidFill>
                  <a:srgbClr val="0E6EC5"/>
                </a:solidFill>
                <a:latin typeface="Calibri"/>
                <a:cs typeface="Calibri"/>
              </a:rPr>
              <a:t> </a:t>
            </a:r>
            <a:r>
              <a:rPr sz="1600" i="1" spc="-5" dirty="0">
                <a:solidFill>
                  <a:srgbClr val="0E6EC5"/>
                </a:solidFill>
                <a:latin typeface="Calibri"/>
                <a:cs typeface="Calibri"/>
              </a:rPr>
              <a:t>них:</a:t>
            </a:r>
            <a:endParaRPr sz="16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Microsoft Sans Serif"/>
              <a:buChar char="•"/>
              <a:tabLst>
                <a:tab pos="299085" algn="l"/>
                <a:tab pos="299720" algn="l"/>
              </a:tabLst>
            </a:pPr>
            <a:r>
              <a:rPr sz="1600" i="1" spc="-10" dirty="0">
                <a:solidFill>
                  <a:srgbClr val="0E6EC5"/>
                </a:solidFill>
                <a:latin typeface="Calibri"/>
                <a:cs typeface="Calibri"/>
              </a:rPr>
              <a:t>старшие</a:t>
            </a:r>
            <a:r>
              <a:rPr sz="1600" i="1" spc="20" dirty="0">
                <a:solidFill>
                  <a:srgbClr val="0E6EC5"/>
                </a:solidFill>
                <a:latin typeface="Calibri"/>
                <a:cs typeface="Calibri"/>
              </a:rPr>
              <a:t> </a:t>
            </a:r>
            <a:r>
              <a:rPr sz="1600" i="1" spc="-5" dirty="0">
                <a:solidFill>
                  <a:srgbClr val="0E6EC5"/>
                </a:solidFill>
                <a:latin typeface="Calibri"/>
                <a:cs typeface="Calibri"/>
              </a:rPr>
              <a:t>-</a:t>
            </a:r>
            <a:r>
              <a:rPr sz="1600" i="1" spc="-20" dirty="0">
                <a:solidFill>
                  <a:srgbClr val="0E6EC5"/>
                </a:solidFill>
                <a:latin typeface="Calibri"/>
                <a:cs typeface="Calibri"/>
              </a:rPr>
              <a:t> </a:t>
            </a:r>
            <a:r>
              <a:rPr sz="1600" i="1" spc="-5" dirty="0">
                <a:solidFill>
                  <a:srgbClr val="0E6EC5"/>
                </a:solidFill>
                <a:latin typeface="Calibri"/>
                <a:cs typeface="Calibri"/>
              </a:rPr>
              <a:t>2</a:t>
            </a:r>
            <a:r>
              <a:rPr sz="1600" i="1" spc="-10" dirty="0">
                <a:solidFill>
                  <a:srgbClr val="0E6EC5"/>
                </a:solidFill>
                <a:latin typeface="Calibri"/>
                <a:cs typeface="Calibri"/>
              </a:rPr>
              <a:t> группы;</a:t>
            </a:r>
            <a:endParaRPr sz="16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spcBef>
                <a:spcPts val="5"/>
              </a:spcBef>
              <a:buFont typeface="Microsoft Sans Serif"/>
              <a:buChar char="•"/>
              <a:tabLst>
                <a:tab pos="299085" algn="l"/>
                <a:tab pos="299720" algn="l"/>
              </a:tabLst>
            </a:pPr>
            <a:r>
              <a:rPr sz="1600" i="1" spc="-10" dirty="0">
                <a:solidFill>
                  <a:srgbClr val="0E6EC5"/>
                </a:solidFill>
                <a:latin typeface="Calibri"/>
                <a:cs typeface="Calibri"/>
              </a:rPr>
              <a:t>подготовительные</a:t>
            </a:r>
            <a:r>
              <a:rPr sz="1600" i="1" spc="25" dirty="0">
                <a:solidFill>
                  <a:srgbClr val="0E6EC5"/>
                </a:solidFill>
                <a:latin typeface="Calibri"/>
                <a:cs typeface="Calibri"/>
              </a:rPr>
              <a:t> </a:t>
            </a:r>
            <a:r>
              <a:rPr sz="1600" i="1" spc="-5" dirty="0">
                <a:solidFill>
                  <a:srgbClr val="0E6EC5"/>
                </a:solidFill>
                <a:latin typeface="Calibri"/>
                <a:cs typeface="Calibri"/>
              </a:rPr>
              <a:t>к</a:t>
            </a:r>
            <a:r>
              <a:rPr sz="1600" i="1" dirty="0">
                <a:solidFill>
                  <a:srgbClr val="0E6EC5"/>
                </a:solidFill>
                <a:latin typeface="Calibri"/>
                <a:cs typeface="Calibri"/>
              </a:rPr>
              <a:t> </a:t>
            </a:r>
            <a:r>
              <a:rPr sz="1600" i="1" spc="-20" dirty="0">
                <a:solidFill>
                  <a:srgbClr val="0E6EC5"/>
                </a:solidFill>
                <a:latin typeface="Calibri"/>
                <a:cs typeface="Calibri"/>
              </a:rPr>
              <a:t>школе</a:t>
            </a:r>
            <a:r>
              <a:rPr sz="1600" i="1" spc="20" dirty="0">
                <a:solidFill>
                  <a:srgbClr val="0E6EC5"/>
                </a:solidFill>
                <a:latin typeface="Calibri"/>
                <a:cs typeface="Calibri"/>
              </a:rPr>
              <a:t> </a:t>
            </a:r>
            <a:r>
              <a:rPr sz="1600" i="1" spc="-5" dirty="0">
                <a:solidFill>
                  <a:srgbClr val="0E6EC5"/>
                </a:solidFill>
                <a:latin typeface="Calibri"/>
                <a:cs typeface="Calibri"/>
              </a:rPr>
              <a:t>–</a:t>
            </a:r>
            <a:r>
              <a:rPr sz="1600" i="1" spc="10" dirty="0">
                <a:solidFill>
                  <a:srgbClr val="0E6EC5"/>
                </a:solidFill>
                <a:latin typeface="Calibri"/>
                <a:cs typeface="Calibri"/>
              </a:rPr>
              <a:t> </a:t>
            </a:r>
            <a:r>
              <a:rPr sz="1600" i="1" spc="-5" dirty="0">
                <a:solidFill>
                  <a:srgbClr val="0E6EC5"/>
                </a:solidFill>
                <a:latin typeface="Calibri"/>
                <a:cs typeface="Calibri"/>
              </a:rPr>
              <a:t>3</a:t>
            </a:r>
            <a:r>
              <a:rPr sz="1600" i="1" spc="5" dirty="0">
                <a:solidFill>
                  <a:srgbClr val="0E6EC5"/>
                </a:solidFill>
                <a:latin typeface="Calibri"/>
                <a:cs typeface="Calibri"/>
              </a:rPr>
              <a:t> </a:t>
            </a:r>
            <a:r>
              <a:rPr sz="1600" i="1" spc="-10" dirty="0">
                <a:solidFill>
                  <a:srgbClr val="0E6EC5"/>
                </a:solidFill>
                <a:latin typeface="Calibri"/>
                <a:cs typeface="Calibri"/>
              </a:rPr>
              <a:t>группы.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0E6EC5"/>
              </a:buClr>
              <a:buFont typeface="Microsoft Sans Serif"/>
              <a:buChar char="•"/>
            </a:pPr>
            <a:endParaRPr sz="155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Microsoft Sans Serif"/>
              <a:buChar char="•"/>
              <a:tabLst>
                <a:tab pos="299085" algn="l"/>
                <a:tab pos="299720" algn="l"/>
              </a:tabLst>
            </a:pPr>
            <a:r>
              <a:rPr sz="1600" i="1" spc="-10" dirty="0">
                <a:solidFill>
                  <a:srgbClr val="0E6EC5"/>
                </a:solidFill>
                <a:latin typeface="Calibri"/>
                <a:cs typeface="Calibri"/>
              </a:rPr>
              <a:t>Укомплектованность</a:t>
            </a:r>
            <a:r>
              <a:rPr sz="1600" i="1" spc="30" dirty="0">
                <a:solidFill>
                  <a:srgbClr val="0E6EC5"/>
                </a:solidFill>
                <a:latin typeface="Calibri"/>
                <a:cs typeface="Calibri"/>
              </a:rPr>
              <a:t> </a:t>
            </a:r>
            <a:r>
              <a:rPr sz="1600" i="1" spc="-5" dirty="0">
                <a:solidFill>
                  <a:srgbClr val="0E6EC5"/>
                </a:solidFill>
                <a:latin typeface="Calibri"/>
                <a:cs typeface="Calibri"/>
              </a:rPr>
              <a:t>педагогами</a:t>
            </a:r>
            <a:r>
              <a:rPr sz="1600" i="1" spc="25" dirty="0">
                <a:solidFill>
                  <a:srgbClr val="0E6EC5"/>
                </a:solidFill>
                <a:latin typeface="Calibri"/>
                <a:cs typeface="Calibri"/>
              </a:rPr>
              <a:t> </a:t>
            </a:r>
            <a:r>
              <a:rPr sz="1600" i="1" spc="-5" dirty="0">
                <a:solidFill>
                  <a:srgbClr val="0E6EC5"/>
                </a:solidFill>
                <a:latin typeface="Calibri"/>
                <a:cs typeface="Calibri"/>
              </a:rPr>
              <a:t>– </a:t>
            </a:r>
            <a:r>
              <a:rPr sz="1600" i="1" spc="-10" dirty="0">
                <a:solidFill>
                  <a:srgbClr val="0E6EC5"/>
                </a:solidFill>
                <a:latin typeface="Calibri"/>
                <a:cs typeface="Calibri"/>
              </a:rPr>
              <a:t>85%</a:t>
            </a:r>
            <a:endParaRPr sz="16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Microsoft Sans Serif"/>
              <a:buChar char="•"/>
              <a:tabLst>
                <a:tab pos="299085" algn="l"/>
                <a:tab pos="299720" algn="l"/>
              </a:tabLst>
            </a:pPr>
            <a:r>
              <a:rPr sz="1600" i="1" spc="-10" dirty="0">
                <a:solidFill>
                  <a:srgbClr val="0E6EC5"/>
                </a:solidFill>
                <a:latin typeface="Calibri"/>
                <a:cs typeface="Calibri"/>
              </a:rPr>
              <a:t>Заместитель</a:t>
            </a:r>
            <a:r>
              <a:rPr sz="1600" i="1" spc="10" dirty="0">
                <a:solidFill>
                  <a:srgbClr val="0E6EC5"/>
                </a:solidFill>
                <a:latin typeface="Calibri"/>
                <a:cs typeface="Calibri"/>
              </a:rPr>
              <a:t> </a:t>
            </a:r>
            <a:r>
              <a:rPr sz="1600" i="1" spc="-5" dirty="0">
                <a:solidFill>
                  <a:srgbClr val="0E6EC5"/>
                </a:solidFill>
                <a:latin typeface="Calibri"/>
                <a:cs typeface="Calibri"/>
              </a:rPr>
              <a:t>директора</a:t>
            </a:r>
            <a:endParaRPr sz="1600">
              <a:latin typeface="Calibri"/>
              <a:cs typeface="Calibri"/>
            </a:endParaRPr>
          </a:p>
          <a:p>
            <a:pPr marL="288290">
              <a:lnSpc>
                <a:spcPct val="100000"/>
              </a:lnSpc>
            </a:pPr>
            <a:r>
              <a:rPr sz="1600" i="1" spc="-5" dirty="0">
                <a:solidFill>
                  <a:srgbClr val="0E6EC5"/>
                </a:solidFill>
                <a:latin typeface="Calibri"/>
                <a:cs typeface="Calibri"/>
              </a:rPr>
              <a:t>по</a:t>
            </a:r>
            <a:r>
              <a:rPr sz="1600" i="1" spc="10" dirty="0">
                <a:solidFill>
                  <a:srgbClr val="0E6EC5"/>
                </a:solidFill>
                <a:latin typeface="Calibri"/>
                <a:cs typeface="Calibri"/>
              </a:rPr>
              <a:t> </a:t>
            </a:r>
            <a:r>
              <a:rPr sz="1600" i="1" spc="-10" dirty="0">
                <a:solidFill>
                  <a:srgbClr val="0E6EC5"/>
                </a:solidFill>
                <a:latin typeface="Calibri"/>
                <a:cs typeface="Calibri"/>
              </a:rPr>
              <a:t>организации</a:t>
            </a:r>
            <a:r>
              <a:rPr sz="1600" i="1" spc="60" dirty="0">
                <a:solidFill>
                  <a:srgbClr val="0E6EC5"/>
                </a:solidFill>
                <a:latin typeface="Calibri"/>
                <a:cs typeface="Calibri"/>
              </a:rPr>
              <a:t> </a:t>
            </a:r>
            <a:r>
              <a:rPr sz="1600" i="1" spc="-10" dirty="0">
                <a:solidFill>
                  <a:srgbClr val="0E6EC5"/>
                </a:solidFill>
                <a:latin typeface="Calibri"/>
                <a:cs typeface="Calibri"/>
              </a:rPr>
              <a:t>дошкольной</a:t>
            </a:r>
            <a:r>
              <a:rPr sz="1600" i="1" spc="20" dirty="0">
                <a:solidFill>
                  <a:srgbClr val="0E6EC5"/>
                </a:solidFill>
                <a:latin typeface="Calibri"/>
                <a:cs typeface="Calibri"/>
              </a:rPr>
              <a:t> </a:t>
            </a:r>
            <a:r>
              <a:rPr sz="1600" i="1" spc="-10" dirty="0">
                <a:solidFill>
                  <a:srgbClr val="0E6EC5"/>
                </a:solidFill>
                <a:latin typeface="Calibri"/>
                <a:cs typeface="Calibri"/>
              </a:rPr>
              <a:t>работы</a:t>
            </a:r>
            <a:r>
              <a:rPr sz="1600" i="1" spc="25" dirty="0">
                <a:solidFill>
                  <a:srgbClr val="0E6EC5"/>
                </a:solidFill>
                <a:latin typeface="Calibri"/>
                <a:cs typeface="Calibri"/>
              </a:rPr>
              <a:t> </a:t>
            </a:r>
            <a:r>
              <a:rPr sz="1600" i="1" spc="-5" dirty="0">
                <a:solidFill>
                  <a:srgbClr val="0E6EC5"/>
                </a:solidFill>
                <a:latin typeface="Calibri"/>
                <a:cs typeface="Calibri"/>
              </a:rPr>
              <a:t>–</a:t>
            </a:r>
            <a:r>
              <a:rPr sz="1600" i="1" spc="5" dirty="0">
                <a:solidFill>
                  <a:srgbClr val="0E6EC5"/>
                </a:solidFill>
                <a:latin typeface="Calibri"/>
                <a:cs typeface="Calibri"/>
              </a:rPr>
              <a:t> </a:t>
            </a:r>
            <a:r>
              <a:rPr sz="1600" i="1" spc="-5" dirty="0">
                <a:solidFill>
                  <a:srgbClr val="0E6EC5"/>
                </a:solidFill>
                <a:latin typeface="Calibri"/>
                <a:cs typeface="Calibri"/>
              </a:rPr>
              <a:t>1</a:t>
            </a:r>
            <a:endParaRPr sz="16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spcBef>
                <a:spcPts val="5"/>
              </a:spcBef>
              <a:buFont typeface="Microsoft Sans Serif"/>
              <a:buChar char="•"/>
              <a:tabLst>
                <a:tab pos="299085" algn="l"/>
                <a:tab pos="299720" algn="l"/>
              </a:tabLst>
            </a:pPr>
            <a:r>
              <a:rPr sz="1600" i="1" spc="-10" dirty="0">
                <a:solidFill>
                  <a:srgbClr val="0E6EC5"/>
                </a:solidFill>
                <a:latin typeface="Calibri"/>
                <a:cs typeface="Calibri"/>
              </a:rPr>
              <a:t>Воспитатели</a:t>
            </a:r>
            <a:r>
              <a:rPr sz="1600" i="1" spc="25" dirty="0">
                <a:solidFill>
                  <a:srgbClr val="0E6EC5"/>
                </a:solidFill>
                <a:latin typeface="Calibri"/>
                <a:cs typeface="Calibri"/>
              </a:rPr>
              <a:t> </a:t>
            </a:r>
            <a:r>
              <a:rPr sz="1600" i="1" spc="-5" dirty="0">
                <a:solidFill>
                  <a:srgbClr val="0E6EC5"/>
                </a:solidFill>
                <a:latin typeface="Calibri"/>
                <a:cs typeface="Calibri"/>
              </a:rPr>
              <a:t>–</a:t>
            </a:r>
            <a:r>
              <a:rPr sz="1600" i="1" spc="-25" dirty="0">
                <a:solidFill>
                  <a:srgbClr val="0E6EC5"/>
                </a:solidFill>
                <a:latin typeface="Calibri"/>
                <a:cs typeface="Calibri"/>
              </a:rPr>
              <a:t> </a:t>
            </a:r>
            <a:r>
              <a:rPr sz="1600" i="1" spc="-10" dirty="0">
                <a:solidFill>
                  <a:srgbClr val="0E6EC5"/>
                </a:solidFill>
                <a:latin typeface="Calibri"/>
                <a:cs typeface="Calibri"/>
              </a:rPr>
              <a:t>16</a:t>
            </a:r>
            <a:endParaRPr sz="16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Microsoft Sans Serif"/>
              <a:buChar char="•"/>
              <a:tabLst>
                <a:tab pos="299085" algn="l"/>
                <a:tab pos="299720" algn="l"/>
              </a:tabLst>
            </a:pPr>
            <a:r>
              <a:rPr sz="1600" i="1" spc="-10" dirty="0">
                <a:solidFill>
                  <a:srgbClr val="0E6EC5"/>
                </a:solidFill>
                <a:latin typeface="Calibri"/>
                <a:cs typeface="Calibri"/>
              </a:rPr>
              <a:t>Музыкальный</a:t>
            </a:r>
            <a:r>
              <a:rPr sz="1600" i="1" dirty="0">
                <a:solidFill>
                  <a:srgbClr val="0E6EC5"/>
                </a:solidFill>
                <a:latin typeface="Calibri"/>
                <a:cs typeface="Calibri"/>
              </a:rPr>
              <a:t> </a:t>
            </a:r>
            <a:r>
              <a:rPr sz="1600" i="1" spc="-15" dirty="0">
                <a:solidFill>
                  <a:srgbClr val="0E6EC5"/>
                </a:solidFill>
                <a:latin typeface="Calibri"/>
                <a:cs typeface="Calibri"/>
              </a:rPr>
              <a:t>руководитель</a:t>
            </a:r>
            <a:r>
              <a:rPr sz="1600" i="1" spc="20" dirty="0">
                <a:solidFill>
                  <a:srgbClr val="0E6EC5"/>
                </a:solidFill>
                <a:latin typeface="Calibri"/>
                <a:cs typeface="Calibri"/>
              </a:rPr>
              <a:t> </a:t>
            </a:r>
            <a:r>
              <a:rPr sz="1600" i="1" spc="-5" dirty="0">
                <a:solidFill>
                  <a:srgbClr val="0E6EC5"/>
                </a:solidFill>
                <a:latin typeface="Calibri"/>
                <a:cs typeface="Calibri"/>
              </a:rPr>
              <a:t>–</a:t>
            </a:r>
            <a:r>
              <a:rPr sz="1600" i="1" dirty="0">
                <a:solidFill>
                  <a:srgbClr val="0E6EC5"/>
                </a:solidFill>
                <a:latin typeface="Calibri"/>
                <a:cs typeface="Calibri"/>
              </a:rPr>
              <a:t> </a:t>
            </a:r>
            <a:r>
              <a:rPr sz="1600" i="1" spc="-5" dirty="0">
                <a:solidFill>
                  <a:srgbClr val="0E6EC5"/>
                </a:solidFill>
                <a:latin typeface="Calibri"/>
                <a:cs typeface="Calibri"/>
              </a:rPr>
              <a:t>2</a:t>
            </a:r>
            <a:endParaRPr sz="16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Microsoft Sans Serif"/>
              <a:buChar char="•"/>
              <a:tabLst>
                <a:tab pos="299085" algn="l"/>
                <a:tab pos="299720" algn="l"/>
              </a:tabLst>
            </a:pPr>
            <a:r>
              <a:rPr sz="1600" i="1" spc="-10" dirty="0">
                <a:solidFill>
                  <a:srgbClr val="0E6EC5"/>
                </a:solidFill>
                <a:latin typeface="Calibri"/>
                <a:cs typeface="Calibri"/>
              </a:rPr>
              <a:t>Инструктор</a:t>
            </a:r>
            <a:r>
              <a:rPr sz="1600" i="1" spc="15" dirty="0">
                <a:solidFill>
                  <a:srgbClr val="0E6EC5"/>
                </a:solidFill>
                <a:latin typeface="Calibri"/>
                <a:cs typeface="Calibri"/>
              </a:rPr>
              <a:t> </a:t>
            </a:r>
            <a:r>
              <a:rPr sz="1600" i="1" spc="-5" dirty="0">
                <a:solidFill>
                  <a:srgbClr val="0E6EC5"/>
                </a:solidFill>
                <a:latin typeface="Calibri"/>
                <a:cs typeface="Calibri"/>
              </a:rPr>
              <a:t>по</a:t>
            </a:r>
            <a:r>
              <a:rPr sz="1600" i="1" spc="10" dirty="0">
                <a:solidFill>
                  <a:srgbClr val="0E6EC5"/>
                </a:solidFill>
                <a:latin typeface="Calibri"/>
                <a:cs typeface="Calibri"/>
              </a:rPr>
              <a:t> </a:t>
            </a:r>
            <a:r>
              <a:rPr sz="1600" i="1" spc="-10" dirty="0">
                <a:solidFill>
                  <a:srgbClr val="0E6EC5"/>
                </a:solidFill>
                <a:latin typeface="Calibri"/>
                <a:cs typeface="Calibri"/>
              </a:rPr>
              <a:t>физкультуре</a:t>
            </a:r>
            <a:r>
              <a:rPr sz="1600" i="1" spc="20" dirty="0">
                <a:solidFill>
                  <a:srgbClr val="0E6EC5"/>
                </a:solidFill>
                <a:latin typeface="Calibri"/>
                <a:cs typeface="Calibri"/>
              </a:rPr>
              <a:t> </a:t>
            </a:r>
            <a:r>
              <a:rPr sz="1600" i="1" spc="-5" dirty="0">
                <a:solidFill>
                  <a:srgbClr val="0E6EC5"/>
                </a:solidFill>
                <a:latin typeface="Calibri"/>
                <a:cs typeface="Calibri"/>
              </a:rPr>
              <a:t>–</a:t>
            </a:r>
            <a:r>
              <a:rPr sz="1600" i="1" dirty="0">
                <a:solidFill>
                  <a:srgbClr val="0E6EC5"/>
                </a:solidFill>
                <a:latin typeface="Calibri"/>
                <a:cs typeface="Calibri"/>
              </a:rPr>
              <a:t> </a:t>
            </a:r>
            <a:r>
              <a:rPr sz="1600" i="1" spc="-5" dirty="0">
                <a:solidFill>
                  <a:srgbClr val="0E6EC5"/>
                </a:solidFill>
                <a:latin typeface="Calibri"/>
                <a:cs typeface="Calibri"/>
              </a:rPr>
              <a:t>1</a:t>
            </a:r>
            <a:endParaRPr sz="16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Microsoft Sans Serif"/>
              <a:buChar char="•"/>
              <a:tabLst>
                <a:tab pos="299085" algn="l"/>
                <a:tab pos="299720" algn="l"/>
              </a:tabLst>
            </a:pPr>
            <a:r>
              <a:rPr sz="1600" i="1" spc="-10" dirty="0">
                <a:solidFill>
                  <a:srgbClr val="0E6EC5"/>
                </a:solidFill>
                <a:latin typeface="Calibri"/>
                <a:cs typeface="Calibri"/>
              </a:rPr>
              <a:t>Учитель-логопед</a:t>
            </a:r>
            <a:r>
              <a:rPr sz="1600" i="1" dirty="0">
                <a:solidFill>
                  <a:srgbClr val="0E6EC5"/>
                </a:solidFill>
                <a:latin typeface="Calibri"/>
                <a:cs typeface="Calibri"/>
              </a:rPr>
              <a:t> </a:t>
            </a:r>
            <a:r>
              <a:rPr sz="1600" i="1" spc="-5" dirty="0">
                <a:solidFill>
                  <a:srgbClr val="0E6EC5"/>
                </a:solidFill>
                <a:latin typeface="Calibri"/>
                <a:cs typeface="Calibri"/>
              </a:rPr>
              <a:t>–</a:t>
            </a:r>
            <a:r>
              <a:rPr sz="1600" i="1" spc="-30" dirty="0">
                <a:solidFill>
                  <a:srgbClr val="0E6EC5"/>
                </a:solidFill>
                <a:latin typeface="Calibri"/>
                <a:cs typeface="Calibri"/>
              </a:rPr>
              <a:t> </a:t>
            </a:r>
            <a:r>
              <a:rPr sz="1600" i="1" spc="-5" dirty="0">
                <a:solidFill>
                  <a:srgbClr val="0E6EC5"/>
                </a:solidFill>
                <a:latin typeface="Calibri"/>
                <a:cs typeface="Calibri"/>
              </a:rPr>
              <a:t>4</a:t>
            </a:r>
            <a:endParaRPr sz="16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Microsoft Sans Serif"/>
              <a:buChar char="•"/>
              <a:tabLst>
                <a:tab pos="299085" algn="l"/>
                <a:tab pos="299720" algn="l"/>
              </a:tabLst>
            </a:pPr>
            <a:r>
              <a:rPr sz="1600" i="1" spc="-10" dirty="0">
                <a:solidFill>
                  <a:srgbClr val="0E6EC5"/>
                </a:solidFill>
                <a:latin typeface="Calibri"/>
                <a:cs typeface="Calibri"/>
              </a:rPr>
              <a:t>Педагог-психолог</a:t>
            </a:r>
            <a:r>
              <a:rPr sz="1600" i="1" spc="30" dirty="0">
                <a:solidFill>
                  <a:srgbClr val="0E6EC5"/>
                </a:solidFill>
                <a:latin typeface="Calibri"/>
                <a:cs typeface="Calibri"/>
              </a:rPr>
              <a:t> </a:t>
            </a:r>
            <a:r>
              <a:rPr sz="1600" i="1" spc="-5" dirty="0">
                <a:solidFill>
                  <a:srgbClr val="0E6EC5"/>
                </a:solidFill>
                <a:latin typeface="Calibri"/>
                <a:cs typeface="Calibri"/>
              </a:rPr>
              <a:t>–</a:t>
            </a:r>
            <a:r>
              <a:rPr sz="1600" i="1" spc="-10" dirty="0">
                <a:solidFill>
                  <a:srgbClr val="0E6EC5"/>
                </a:solidFill>
                <a:latin typeface="Calibri"/>
                <a:cs typeface="Calibri"/>
              </a:rPr>
              <a:t> </a:t>
            </a:r>
            <a:r>
              <a:rPr sz="1600" i="1" spc="-5" dirty="0">
                <a:solidFill>
                  <a:srgbClr val="0E6EC5"/>
                </a:solidFill>
                <a:latin typeface="Calibri"/>
                <a:cs typeface="Calibri"/>
              </a:rPr>
              <a:t>1</a:t>
            </a:r>
            <a:endParaRPr sz="16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Microsoft Sans Serif"/>
              <a:buChar char="•"/>
              <a:tabLst>
                <a:tab pos="299085" algn="l"/>
                <a:tab pos="299720" algn="l"/>
              </a:tabLst>
            </a:pPr>
            <a:r>
              <a:rPr sz="1600" i="1" spc="-10" dirty="0">
                <a:solidFill>
                  <a:srgbClr val="0E6EC5"/>
                </a:solidFill>
                <a:latin typeface="Calibri"/>
                <a:cs typeface="Calibri"/>
              </a:rPr>
              <a:t>Квалификация:</a:t>
            </a:r>
            <a:endParaRPr sz="16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Microsoft Sans Serif"/>
              <a:buChar char="•"/>
              <a:tabLst>
                <a:tab pos="299085" algn="l"/>
                <a:tab pos="299720" algn="l"/>
              </a:tabLst>
            </a:pPr>
            <a:r>
              <a:rPr sz="1600" i="1" spc="-5" dirty="0">
                <a:solidFill>
                  <a:srgbClr val="0E6EC5"/>
                </a:solidFill>
                <a:latin typeface="Calibri"/>
                <a:cs typeface="Calibri"/>
              </a:rPr>
              <a:t>Высшая</a:t>
            </a:r>
            <a:r>
              <a:rPr sz="1600" i="1" spc="10" dirty="0">
                <a:solidFill>
                  <a:srgbClr val="0E6EC5"/>
                </a:solidFill>
                <a:latin typeface="Calibri"/>
                <a:cs typeface="Calibri"/>
              </a:rPr>
              <a:t> </a:t>
            </a:r>
            <a:r>
              <a:rPr sz="1600" i="1" spc="-10" dirty="0">
                <a:solidFill>
                  <a:srgbClr val="0E6EC5"/>
                </a:solidFill>
                <a:latin typeface="Calibri"/>
                <a:cs typeface="Calibri"/>
              </a:rPr>
              <a:t>квалификационная</a:t>
            </a:r>
            <a:r>
              <a:rPr sz="1600" i="1" spc="50" dirty="0">
                <a:solidFill>
                  <a:srgbClr val="0E6EC5"/>
                </a:solidFill>
                <a:latin typeface="Calibri"/>
                <a:cs typeface="Calibri"/>
              </a:rPr>
              <a:t> </a:t>
            </a:r>
            <a:r>
              <a:rPr sz="1600" i="1" spc="-10" dirty="0">
                <a:solidFill>
                  <a:srgbClr val="0E6EC5"/>
                </a:solidFill>
                <a:latin typeface="Calibri"/>
                <a:cs typeface="Calibri"/>
              </a:rPr>
              <a:t>категория</a:t>
            </a:r>
            <a:r>
              <a:rPr sz="1600" i="1" spc="50" dirty="0">
                <a:solidFill>
                  <a:srgbClr val="0E6EC5"/>
                </a:solidFill>
                <a:latin typeface="Calibri"/>
                <a:cs typeface="Calibri"/>
              </a:rPr>
              <a:t> </a:t>
            </a:r>
            <a:r>
              <a:rPr sz="1600" i="1" spc="-5" dirty="0">
                <a:solidFill>
                  <a:srgbClr val="0E6EC5"/>
                </a:solidFill>
                <a:latin typeface="Calibri"/>
                <a:cs typeface="Calibri"/>
              </a:rPr>
              <a:t>– 9</a:t>
            </a:r>
            <a:r>
              <a:rPr sz="1600" i="1" spc="5" dirty="0">
                <a:solidFill>
                  <a:srgbClr val="0E6EC5"/>
                </a:solidFill>
                <a:latin typeface="Calibri"/>
                <a:cs typeface="Calibri"/>
              </a:rPr>
              <a:t> </a:t>
            </a:r>
            <a:r>
              <a:rPr sz="1600" i="1" spc="-5" dirty="0">
                <a:solidFill>
                  <a:srgbClr val="0E6EC5"/>
                </a:solidFill>
                <a:latin typeface="Calibri"/>
                <a:cs typeface="Calibri"/>
              </a:rPr>
              <a:t>педагогов;</a:t>
            </a:r>
            <a:endParaRPr sz="16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Microsoft Sans Serif"/>
              <a:buChar char="•"/>
              <a:tabLst>
                <a:tab pos="299085" algn="l"/>
                <a:tab pos="299720" algn="l"/>
              </a:tabLst>
            </a:pPr>
            <a:r>
              <a:rPr sz="1600" i="1" spc="-5" dirty="0">
                <a:solidFill>
                  <a:srgbClr val="0E6EC5"/>
                </a:solidFill>
                <a:latin typeface="Calibri"/>
                <a:cs typeface="Calibri"/>
              </a:rPr>
              <a:t>Первая</a:t>
            </a:r>
            <a:r>
              <a:rPr sz="1600" i="1" spc="10" dirty="0">
                <a:solidFill>
                  <a:srgbClr val="0E6EC5"/>
                </a:solidFill>
                <a:latin typeface="Calibri"/>
                <a:cs typeface="Calibri"/>
              </a:rPr>
              <a:t> </a:t>
            </a:r>
            <a:r>
              <a:rPr sz="1600" i="1" spc="-10" dirty="0">
                <a:solidFill>
                  <a:srgbClr val="0E6EC5"/>
                </a:solidFill>
                <a:latin typeface="Calibri"/>
                <a:cs typeface="Calibri"/>
              </a:rPr>
              <a:t>квалификационная</a:t>
            </a:r>
            <a:r>
              <a:rPr sz="1600" i="1" spc="30" dirty="0">
                <a:solidFill>
                  <a:srgbClr val="0E6EC5"/>
                </a:solidFill>
                <a:latin typeface="Calibri"/>
                <a:cs typeface="Calibri"/>
              </a:rPr>
              <a:t> </a:t>
            </a:r>
            <a:r>
              <a:rPr sz="1600" i="1" spc="-10" dirty="0">
                <a:solidFill>
                  <a:srgbClr val="0E6EC5"/>
                </a:solidFill>
                <a:latin typeface="Calibri"/>
                <a:cs typeface="Calibri"/>
              </a:rPr>
              <a:t>категория</a:t>
            </a:r>
            <a:r>
              <a:rPr sz="1600" i="1" spc="55" dirty="0">
                <a:solidFill>
                  <a:srgbClr val="0E6EC5"/>
                </a:solidFill>
                <a:latin typeface="Calibri"/>
                <a:cs typeface="Calibri"/>
              </a:rPr>
              <a:t> </a:t>
            </a:r>
            <a:r>
              <a:rPr sz="1600" i="1" spc="-5" dirty="0">
                <a:solidFill>
                  <a:srgbClr val="0E6EC5"/>
                </a:solidFill>
                <a:latin typeface="Calibri"/>
                <a:cs typeface="Calibri"/>
              </a:rPr>
              <a:t>–</a:t>
            </a:r>
            <a:r>
              <a:rPr sz="1600" i="1" spc="5" dirty="0">
                <a:solidFill>
                  <a:srgbClr val="0E6EC5"/>
                </a:solidFill>
                <a:latin typeface="Calibri"/>
                <a:cs typeface="Calibri"/>
              </a:rPr>
              <a:t> </a:t>
            </a:r>
            <a:r>
              <a:rPr sz="1600" i="1" spc="-5" dirty="0">
                <a:solidFill>
                  <a:srgbClr val="0E6EC5"/>
                </a:solidFill>
                <a:latin typeface="Calibri"/>
                <a:cs typeface="Calibri"/>
              </a:rPr>
              <a:t>5</a:t>
            </a:r>
            <a:r>
              <a:rPr sz="1600" i="1" spc="5" dirty="0">
                <a:solidFill>
                  <a:srgbClr val="0E6EC5"/>
                </a:solidFill>
                <a:latin typeface="Calibri"/>
                <a:cs typeface="Calibri"/>
              </a:rPr>
              <a:t> </a:t>
            </a:r>
            <a:r>
              <a:rPr sz="1600" i="1" spc="-5" dirty="0">
                <a:solidFill>
                  <a:srgbClr val="0E6EC5"/>
                </a:solidFill>
                <a:latin typeface="Calibri"/>
                <a:cs typeface="Calibri"/>
              </a:rPr>
              <a:t>педагогов.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76444" y="1772411"/>
            <a:ext cx="3822192" cy="417728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10280" y="431409"/>
            <a:ext cx="3349625" cy="538480"/>
          </a:xfrm>
          <a:prstGeom prst="rect">
            <a:avLst/>
          </a:prstGeom>
        </p:spPr>
        <p:txBody>
          <a:bodyPr vert="horz" wrap="square" lIns="0" tIns="86360" rIns="0" bIns="0" rtlCol="0">
            <a:spAutoFit/>
          </a:bodyPr>
          <a:lstStyle/>
          <a:p>
            <a:pPr marL="13335" algn="ctr">
              <a:lnSpc>
                <a:spcPct val="100000"/>
              </a:lnSpc>
              <a:spcBef>
                <a:spcPts val="680"/>
              </a:spcBef>
            </a:pPr>
            <a:r>
              <a:rPr sz="1200" spc="-10" dirty="0">
                <a:solidFill>
                  <a:srgbClr val="6F2F9F"/>
                </a:solidFill>
                <a:latin typeface="Microsoft Sans Serif"/>
                <a:cs typeface="Microsoft Sans Serif"/>
              </a:rPr>
              <a:t>РЕГИОНАЛЬНЫЙ</a:t>
            </a:r>
            <a:r>
              <a:rPr sz="1200" spc="-20" dirty="0">
                <a:solidFill>
                  <a:srgbClr val="6F2F9F"/>
                </a:solidFill>
                <a:latin typeface="Microsoft Sans Serif"/>
                <a:cs typeface="Microsoft Sans Serif"/>
              </a:rPr>
              <a:t> </a:t>
            </a:r>
            <a:r>
              <a:rPr sz="1200" spc="-25" dirty="0">
                <a:solidFill>
                  <a:srgbClr val="6F2F9F"/>
                </a:solidFill>
                <a:latin typeface="Microsoft Sans Serif"/>
                <a:cs typeface="Microsoft Sans Serif"/>
              </a:rPr>
              <a:t>ПРОЕКТ</a:t>
            </a:r>
            <a:endParaRPr sz="1200">
              <a:latin typeface="Microsoft Sans Serif"/>
              <a:cs typeface="Microsoft Sans Serif"/>
            </a:endParaRPr>
          </a:p>
          <a:p>
            <a:pPr algn="ctr">
              <a:lnSpc>
                <a:spcPct val="100000"/>
              </a:lnSpc>
              <a:spcBef>
                <a:spcPts val="580"/>
              </a:spcBef>
            </a:pPr>
            <a:r>
              <a:rPr sz="1200" spc="-25" dirty="0">
                <a:solidFill>
                  <a:srgbClr val="6F2F9F"/>
                </a:solidFill>
                <a:latin typeface="Microsoft Sans Serif"/>
                <a:cs typeface="Microsoft Sans Serif"/>
              </a:rPr>
              <a:t>«ПРЕДШКОЛА:</a:t>
            </a:r>
            <a:r>
              <a:rPr sz="1200" spc="-10" dirty="0">
                <a:solidFill>
                  <a:srgbClr val="6F2F9F"/>
                </a:solidFill>
                <a:latin typeface="Microsoft Sans Serif"/>
                <a:cs typeface="Microsoft Sans Serif"/>
              </a:rPr>
              <a:t> </a:t>
            </a:r>
            <a:r>
              <a:rPr sz="1200" spc="-35" dirty="0">
                <a:solidFill>
                  <a:srgbClr val="6F2F9F"/>
                </a:solidFill>
                <a:latin typeface="Microsoft Sans Serif"/>
                <a:cs typeface="Microsoft Sans Serif"/>
              </a:rPr>
              <a:t>СТАНДАРТ</a:t>
            </a:r>
            <a:r>
              <a:rPr sz="1200" spc="-10" dirty="0">
                <a:solidFill>
                  <a:srgbClr val="6F2F9F"/>
                </a:solidFill>
                <a:latin typeface="Microsoft Sans Serif"/>
                <a:cs typeface="Microsoft Sans Serif"/>
              </a:rPr>
              <a:t> </a:t>
            </a:r>
            <a:r>
              <a:rPr sz="1200" spc="-45" dirty="0">
                <a:solidFill>
                  <a:srgbClr val="6F2F9F"/>
                </a:solidFill>
                <a:latin typeface="Microsoft Sans Serif"/>
                <a:cs typeface="Microsoft Sans Serif"/>
              </a:rPr>
              <a:t>ДЕТСКОГО</a:t>
            </a:r>
            <a:r>
              <a:rPr sz="1200" spc="10" dirty="0">
                <a:solidFill>
                  <a:srgbClr val="6F2F9F"/>
                </a:solidFill>
                <a:latin typeface="Microsoft Sans Serif"/>
                <a:cs typeface="Microsoft Sans Serif"/>
              </a:rPr>
              <a:t> </a:t>
            </a:r>
            <a:r>
              <a:rPr sz="1200" spc="-25" dirty="0">
                <a:solidFill>
                  <a:srgbClr val="6F2F9F"/>
                </a:solidFill>
                <a:latin typeface="Microsoft Sans Serif"/>
                <a:cs typeface="Microsoft Sans Serif"/>
              </a:rPr>
              <a:t>САДА»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876169" y="1086103"/>
            <a:ext cx="36334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solidFill>
                  <a:srgbClr val="5A3470"/>
                </a:solidFill>
                <a:latin typeface="Times New Roman"/>
                <a:cs typeface="Times New Roman"/>
              </a:rPr>
              <a:t>Дошкольное</a:t>
            </a:r>
            <a:r>
              <a:rPr sz="1800" dirty="0">
                <a:solidFill>
                  <a:srgbClr val="5A3470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5A3470"/>
                </a:solidFill>
                <a:latin typeface="Times New Roman"/>
                <a:cs typeface="Times New Roman"/>
              </a:rPr>
              <a:t>отделение</a:t>
            </a:r>
            <a:r>
              <a:rPr sz="1800" dirty="0">
                <a:solidFill>
                  <a:srgbClr val="5A3470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5A3470"/>
                </a:solidFill>
                <a:latin typeface="Times New Roman"/>
                <a:cs typeface="Times New Roman"/>
              </a:rPr>
              <a:t>№6</a:t>
            </a:r>
            <a:r>
              <a:rPr sz="1800" spc="-10" dirty="0">
                <a:solidFill>
                  <a:srgbClr val="5A3470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5A3470"/>
                </a:solidFill>
                <a:latin typeface="Times New Roman"/>
                <a:cs typeface="Times New Roman"/>
              </a:rPr>
              <a:t>«Ручеёк»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11480" y="367284"/>
            <a:ext cx="2585720" cy="1957705"/>
            <a:chOff x="411480" y="367284"/>
            <a:chExt cx="2585720" cy="195770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1480" y="367284"/>
              <a:ext cx="2585466" cy="195770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5904" y="722375"/>
              <a:ext cx="1912620" cy="127406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11454" y="673227"/>
              <a:ext cx="2001520" cy="1367790"/>
            </a:xfrm>
            <a:custGeom>
              <a:avLst/>
              <a:gdLst/>
              <a:ahLst/>
              <a:cxnLst/>
              <a:rect l="l" t="t" r="r" b="b"/>
              <a:pathLst>
                <a:path w="2001520" h="1367789">
                  <a:moveTo>
                    <a:pt x="301243" y="0"/>
                  </a:moveTo>
                  <a:lnTo>
                    <a:pt x="301243" y="4699"/>
                  </a:lnTo>
                  <a:lnTo>
                    <a:pt x="2001520" y="4699"/>
                  </a:lnTo>
                  <a:lnTo>
                    <a:pt x="2001520" y="1113155"/>
                  </a:lnTo>
                  <a:lnTo>
                    <a:pt x="1996566" y="1162558"/>
                  </a:lnTo>
                  <a:lnTo>
                    <a:pt x="1981581" y="1210818"/>
                  </a:lnTo>
                  <a:lnTo>
                    <a:pt x="1957832" y="1254506"/>
                  </a:lnTo>
                  <a:lnTo>
                    <a:pt x="1926463" y="1292606"/>
                  </a:lnTo>
                  <a:lnTo>
                    <a:pt x="1888363" y="1323975"/>
                  </a:lnTo>
                  <a:lnTo>
                    <a:pt x="1844675" y="1347724"/>
                  </a:lnTo>
                  <a:lnTo>
                    <a:pt x="1796414" y="1362710"/>
                  </a:lnTo>
                  <a:lnTo>
                    <a:pt x="1747012" y="1367663"/>
                  </a:lnTo>
                  <a:lnTo>
                    <a:pt x="0" y="1367663"/>
                  </a:lnTo>
                  <a:lnTo>
                    <a:pt x="0" y="259207"/>
                  </a:lnTo>
                  <a:lnTo>
                    <a:pt x="4991" y="209803"/>
                  </a:lnTo>
                  <a:lnTo>
                    <a:pt x="19977" y="161544"/>
                  </a:lnTo>
                  <a:lnTo>
                    <a:pt x="43700" y="117856"/>
                  </a:lnTo>
                  <a:lnTo>
                    <a:pt x="75069" y="79756"/>
                  </a:lnTo>
                  <a:lnTo>
                    <a:pt x="113093" y="48387"/>
                  </a:lnTo>
                  <a:lnTo>
                    <a:pt x="156781" y="24637"/>
                  </a:lnTo>
                  <a:lnTo>
                    <a:pt x="205092" y="9651"/>
                  </a:lnTo>
                  <a:lnTo>
                    <a:pt x="301243" y="0"/>
                  </a:lnTo>
                  <a:close/>
                </a:path>
              </a:pathLst>
            </a:custGeom>
            <a:ln w="889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959611" y="2085213"/>
            <a:ext cx="1522730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14325" marR="5080" indent="-30226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Calibri"/>
                <a:cs typeface="Calibri"/>
              </a:rPr>
              <a:t>Ди</a:t>
            </a:r>
            <a:r>
              <a:rPr sz="1050" b="1" spc="-10" dirty="0">
                <a:latin typeface="Calibri"/>
                <a:cs typeface="Calibri"/>
              </a:rPr>
              <a:t>р</a:t>
            </a:r>
            <a:r>
              <a:rPr sz="1050" b="1" spc="-5" dirty="0">
                <a:latin typeface="Calibri"/>
                <a:cs typeface="Calibri"/>
              </a:rPr>
              <a:t>е</a:t>
            </a:r>
            <a:r>
              <a:rPr sz="1050" b="1" dirty="0">
                <a:latin typeface="Calibri"/>
                <a:cs typeface="Calibri"/>
              </a:rPr>
              <a:t>к</a:t>
            </a:r>
            <a:r>
              <a:rPr sz="1050" b="1" spc="-5" dirty="0">
                <a:latin typeface="Calibri"/>
                <a:cs typeface="Calibri"/>
              </a:rPr>
              <a:t>то</a:t>
            </a:r>
            <a:r>
              <a:rPr sz="1050" b="1" dirty="0">
                <a:latin typeface="Calibri"/>
                <a:cs typeface="Calibri"/>
              </a:rPr>
              <a:t>р МБ</a:t>
            </a:r>
            <a:r>
              <a:rPr sz="1050" b="1" spc="5" dirty="0">
                <a:latin typeface="Calibri"/>
                <a:cs typeface="Calibri"/>
              </a:rPr>
              <a:t>О</a:t>
            </a:r>
            <a:r>
              <a:rPr sz="1050" b="1" dirty="0">
                <a:latin typeface="Calibri"/>
                <a:cs typeface="Calibri"/>
              </a:rPr>
              <a:t>У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С</a:t>
            </a:r>
            <a:r>
              <a:rPr sz="1050" b="1" spc="5" dirty="0">
                <a:latin typeface="Calibri"/>
                <a:cs typeface="Calibri"/>
              </a:rPr>
              <a:t>ОШ</a:t>
            </a:r>
            <a:r>
              <a:rPr sz="1050" b="1" spc="-3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№6  Ляпина</a:t>
            </a:r>
            <a:r>
              <a:rPr sz="1050" b="1" spc="-3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Л.А.</a:t>
            </a:r>
            <a:endParaRPr sz="105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6963156" y="132587"/>
            <a:ext cx="2091689" cy="2091689"/>
            <a:chOff x="6963156" y="132587"/>
            <a:chExt cx="2091689" cy="2091689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63156" y="132587"/>
              <a:ext cx="2091690" cy="209168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07580" y="477012"/>
              <a:ext cx="1418844" cy="1418843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7263130" y="432562"/>
              <a:ext cx="1508125" cy="1508125"/>
            </a:xfrm>
            <a:custGeom>
              <a:avLst/>
              <a:gdLst/>
              <a:ahLst/>
              <a:cxnLst/>
              <a:rect l="l" t="t" r="r" b="b"/>
              <a:pathLst>
                <a:path w="1508125" h="1508125">
                  <a:moveTo>
                    <a:pt x="279780" y="0"/>
                  </a:moveTo>
                  <a:lnTo>
                    <a:pt x="1507744" y="0"/>
                  </a:lnTo>
                  <a:lnTo>
                    <a:pt x="1507744" y="1227963"/>
                  </a:lnTo>
                  <a:lnTo>
                    <a:pt x="1501902" y="1284477"/>
                  </a:lnTo>
                  <a:lnTo>
                    <a:pt x="1485900" y="1336166"/>
                  </a:lnTo>
                  <a:lnTo>
                    <a:pt x="1459865" y="1384046"/>
                  </a:lnTo>
                  <a:lnTo>
                    <a:pt x="1425575" y="1425575"/>
                  </a:lnTo>
                  <a:lnTo>
                    <a:pt x="1384046" y="1459864"/>
                  </a:lnTo>
                  <a:lnTo>
                    <a:pt x="1336167" y="1485900"/>
                  </a:lnTo>
                  <a:lnTo>
                    <a:pt x="1284477" y="1501902"/>
                  </a:lnTo>
                  <a:lnTo>
                    <a:pt x="1227963" y="1507743"/>
                  </a:lnTo>
                  <a:lnTo>
                    <a:pt x="0" y="1507743"/>
                  </a:lnTo>
                  <a:lnTo>
                    <a:pt x="0" y="279780"/>
                  </a:lnTo>
                  <a:lnTo>
                    <a:pt x="1397" y="252222"/>
                  </a:lnTo>
                  <a:lnTo>
                    <a:pt x="21844" y="171576"/>
                  </a:lnTo>
                  <a:lnTo>
                    <a:pt x="47878" y="123698"/>
                  </a:lnTo>
                  <a:lnTo>
                    <a:pt x="82169" y="82168"/>
                  </a:lnTo>
                  <a:lnTo>
                    <a:pt x="123698" y="47878"/>
                  </a:lnTo>
                  <a:lnTo>
                    <a:pt x="171576" y="21843"/>
                  </a:lnTo>
                  <a:lnTo>
                    <a:pt x="223266" y="5841"/>
                  </a:lnTo>
                  <a:lnTo>
                    <a:pt x="279780" y="0"/>
                  </a:lnTo>
                  <a:close/>
                </a:path>
              </a:pathLst>
            </a:custGeom>
            <a:ln w="889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7432675" y="1919732"/>
            <a:ext cx="137414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latin typeface="Calibri"/>
                <a:cs typeface="Calibri"/>
              </a:rPr>
              <a:t>Заместитель</a:t>
            </a:r>
            <a:r>
              <a:rPr sz="1050" spc="-55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директора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060438" y="2079752"/>
            <a:ext cx="212217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latin typeface="Calibri"/>
                <a:cs typeface="Calibri"/>
              </a:rPr>
              <a:t>по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организации</a:t>
            </a:r>
            <a:r>
              <a:rPr sz="1050" spc="-50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дошкольной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работы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806055" y="2239772"/>
            <a:ext cx="68897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spc="-5" dirty="0">
                <a:latin typeface="Calibri"/>
                <a:cs typeface="Calibri"/>
              </a:rPr>
              <a:t>Ок</a:t>
            </a:r>
            <a:r>
              <a:rPr sz="1050" spc="-10" dirty="0">
                <a:latin typeface="Calibri"/>
                <a:cs typeface="Calibri"/>
              </a:rPr>
              <a:t>о</a:t>
            </a:r>
            <a:r>
              <a:rPr sz="1050" spc="-5" dirty="0">
                <a:latin typeface="Calibri"/>
                <a:cs typeface="Calibri"/>
              </a:rPr>
              <a:t>ло</a:t>
            </a:r>
            <a:r>
              <a:rPr sz="1050" dirty="0">
                <a:latin typeface="Calibri"/>
                <a:cs typeface="Calibri"/>
              </a:rPr>
              <a:t>т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А.А.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141726" y="1939544"/>
            <a:ext cx="290385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spc="-20" dirty="0">
                <a:solidFill>
                  <a:srgbClr val="006FC0"/>
                </a:solidFill>
                <a:latin typeface="Times New Roman"/>
                <a:cs typeface="Times New Roman"/>
              </a:rPr>
              <a:t>Рабочая</a:t>
            </a:r>
            <a:r>
              <a:rPr sz="3200" b="1" spc="-70" dirty="0">
                <a:solidFill>
                  <a:srgbClr val="006FC0"/>
                </a:solidFill>
                <a:latin typeface="Times New Roman"/>
                <a:cs typeface="Times New Roman"/>
              </a:rPr>
              <a:t> </a:t>
            </a:r>
            <a:r>
              <a:rPr sz="3200" b="1" spc="-10" dirty="0">
                <a:solidFill>
                  <a:srgbClr val="006FC0"/>
                </a:solidFill>
                <a:latin typeface="Times New Roman"/>
                <a:cs typeface="Times New Roman"/>
              </a:rPr>
              <a:t>группа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233949" y="4991079"/>
            <a:ext cx="105205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dirty="0" err="1">
                <a:latin typeface="Calibri"/>
                <a:cs typeface="Calibri"/>
              </a:rPr>
              <a:t>В</a:t>
            </a:r>
            <a:r>
              <a:rPr sz="900" spc="5" dirty="0" err="1">
                <a:latin typeface="Calibri"/>
                <a:cs typeface="Calibri"/>
              </a:rPr>
              <a:t>о</a:t>
            </a:r>
            <a:r>
              <a:rPr sz="900" dirty="0" err="1">
                <a:latin typeface="Calibri"/>
                <a:cs typeface="Calibri"/>
              </a:rPr>
              <a:t>спи</a:t>
            </a:r>
            <a:r>
              <a:rPr sz="900" spc="-5" dirty="0" err="1">
                <a:latin typeface="Calibri"/>
                <a:cs typeface="Calibri"/>
              </a:rPr>
              <a:t>тател</a:t>
            </a:r>
            <a:r>
              <a:rPr sz="900" dirty="0" err="1">
                <a:latin typeface="Calibri"/>
                <a:cs typeface="Calibri"/>
              </a:rPr>
              <a:t>ь</a:t>
            </a:r>
            <a:r>
              <a:rPr sz="900" dirty="0">
                <a:latin typeface="Calibri"/>
                <a:cs typeface="Calibri"/>
              </a:rPr>
              <a:t>  </a:t>
            </a:r>
            <a:r>
              <a:rPr lang="ru-RU" sz="900" dirty="0" smtClean="0">
                <a:latin typeface="Calibri"/>
                <a:cs typeface="Calibri"/>
              </a:rPr>
              <a:t>Русанова Н.В.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909754" y="4981182"/>
            <a:ext cx="89630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dirty="0" err="1">
                <a:latin typeface="Calibri"/>
                <a:cs typeface="Calibri"/>
              </a:rPr>
              <a:t>В</a:t>
            </a:r>
            <a:r>
              <a:rPr sz="900" spc="5" dirty="0" err="1">
                <a:latin typeface="Calibri"/>
                <a:cs typeface="Calibri"/>
              </a:rPr>
              <a:t>о</a:t>
            </a:r>
            <a:r>
              <a:rPr sz="900" dirty="0" err="1">
                <a:latin typeface="Calibri"/>
                <a:cs typeface="Calibri"/>
              </a:rPr>
              <a:t>спи</a:t>
            </a:r>
            <a:r>
              <a:rPr sz="900" spc="-5" dirty="0" err="1">
                <a:latin typeface="Calibri"/>
                <a:cs typeface="Calibri"/>
              </a:rPr>
              <a:t>тател</a:t>
            </a:r>
            <a:r>
              <a:rPr sz="900" dirty="0" err="1">
                <a:latin typeface="Calibri"/>
                <a:cs typeface="Calibri"/>
              </a:rPr>
              <a:t>ь</a:t>
            </a:r>
            <a:r>
              <a:rPr sz="900" dirty="0">
                <a:latin typeface="Calibri"/>
                <a:cs typeface="Calibri"/>
              </a:rPr>
              <a:t>  </a:t>
            </a:r>
            <a:r>
              <a:rPr lang="ru-RU" sz="900" spc="-5" dirty="0" err="1" smtClean="0">
                <a:latin typeface="Calibri"/>
                <a:cs typeface="Calibri"/>
              </a:rPr>
              <a:t>Полада</a:t>
            </a:r>
            <a:r>
              <a:rPr lang="ru-RU" sz="900" spc="-5" dirty="0" smtClean="0">
                <a:latin typeface="Calibri"/>
                <a:cs typeface="Calibri"/>
              </a:rPr>
              <a:t> Е.Г.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836732" y="5001144"/>
            <a:ext cx="84836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dirty="0" err="1">
                <a:latin typeface="Calibri"/>
                <a:cs typeface="Calibri"/>
              </a:rPr>
              <a:t>Учи</a:t>
            </a:r>
            <a:r>
              <a:rPr sz="900" spc="-5" dirty="0" err="1">
                <a:latin typeface="Calibri"/>
                <a:cs typeface="Calibri"/>
              </a:rPr>
              <a:t>тел</a:t>
            </a:r>
            <a:r>
              <a:rPr sz="900" dirty="0" err="1">
                <a:latin typeface="Calibri"/>
                <a:cs typeface="Calibri"/>
              </a:rPr>
              <a:t>ь-</a:t>
            </a:r>
            <a:r>
              <a:rPr sz="900" spc="-5" dirty="0" err="1">
                <a:latin typeface="Calibri"/>
                <a:cs typeface="Calibri"/>
              </a:rPr>
              <a:t>л</a:t>
            </a:r>
            <a:r>
              <a:rPr sz="900" dirty="0" err="1">
                <a:latin typeface="Calibri"/>
                <a:cs typeface="Calibri"/>
              </a:rPr>
              <a:t>ог</a:t>
            </a:r>
            <a:r>
              <a:rPr sz="900" spc="5" dirty="0" err="1">
                <a:latin typeface="Calibri"/>
                <a:cs typeface="Calibri"/>
              </a:rPr>
              <a:t>о</a:t>
            </a:r>
            <a:r>
              <a:rPr sz="900" dirty="0" err="1">
                <a:latin typeface="Calibri"/>
                <a:cs typeface="Calibri"/>
              </a:rPr>
              <a:t>п</a:t>
            </a:r>
            <a:r>
              <a:rPr sz="900" spc="-5" dirty="0" err="1">
                <a:latin typeface="Calibri"/>
                <a:cs typeface="Calibri"/>
              </a:rPr>
              <a:t>е</a:t>
            </a:r>
            <a:r>
              <a:rPr sz="900" dirty="0" err="1">
                <a:latin typeface="Calibri"/>
                <a:cs typeface="Calibri"/>
              </a:rPr>
              <a:t>д</a:t>
            </a:r>
            <a:r>
              <a:rPr sz="900" dirty="0">
                <a:latin typeface="Calibri"/>
                <a:cs typeface="Calibri"/>
              </a:rPr>
              <a:t>  </a:t>
            </a:r>
            <a:r>
              <a:rPr lang="ru-RU" sz="900" spc="-5" dirty="0" smtClean="0">
                <a:latin typeface="Calibri"/>
                <a:cs typeface="Calibri"/>
              </a:rPr>
              <a:t>Шустова Н.Р.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61" y="2477107"/>
            <a:ext cx="2068567" cy="2457703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507987"/>
            <a:ext cx="1889208" cy="2426823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945" y="2431923"/>
            <a:ext cx="1994577" cy="250288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03603" y="477012"/>
            <a:ext cx="6791325" cy="1000125"/>
            <a:chOff x="1403603" y="477012"/>
            <a:chExt cx="6791325" cy="10001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88563" y="477012"/>
              <a:ext cx="3511296" cy="49987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03603" y="836676"/>
              <a:ext cx="6790944" cy="640079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492240" y="4366259"/>
            <a:ext cx="2651760" cy="198882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16280" y="1476755"/>
            <a:ext cx="2602992" cy="253288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707891" y="1476755"/>
            <a:ext cx="1877567" cy="250393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3819" y="4099558"/>
            <a:ext cx="3249168" cy="2641090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3491484" y="1476755"/>
            <a:ext cx="4669790" cy="4963795"/>
            <a:chOff x="3491484" y="1476755"/>
            <a:chExt cx="4669790" cy="4963795"/>
          </a:xfrm>
        </p:grpSpPr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054852" y="1476755"/>
              <a:ext cx="2106168" cy="280873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491484" y="4099560"/>
              <a:ext cx="2880360" cy="234086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08732" y="335279"/>
            <a:ext cx="3511296" cy="49987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Социально-</a:t>
            </a:r>
            <a:r>
              <a:rPr spc="-20" dirty="0"/>
              <a:t> </a:t>
            </a:r>
            <a:r>
              <a:rPr dirty="0"/>
              <a:t>значимые</a:t>
            </a:r>
            <a:r>
              <a:rPr spc="-35" dirty="0"/>
              <a:t> </a:t>
            </a:r>
            <a:r>
              <a:rPr spc="-5" dirty="0"/>
              <a:t>проекты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90473" y="1079703"/>
            <a:ext cx="827532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Font typeface="Wingdings"/>
              <a:buChar char=""/>
              <a:tabLst>
                <a:tab pos="299720" algn="l"/>
              </a:tabLst>
            </a:pPr>
            <a:r>
              <a:rPr sz="1800" i="1" dirty="0">
                <a:solidFill>
                  <a:srgbClr val="083762"/>
                </a:solidFill>
                <a:latin typeface="Calibri"/>
                <a:cs typeface="Calibri"/>
              </a:rPr>
              <a:t>Акция</a:t>
            </a:r>
            <a:r>
              <a:rPr sz="1800" i="1" spc="-10" dirty="0">
                <a:solidFill>
                  <a:srgbClr val="083762"/>
                </a:solidFill>
                <a:latin typeface="Calibri"/>
                <a:cs typeface="Calibri"/>
              </a:rPr>
              <a:t> «Покорми</a:t>
            </a:r>
            <a:r>
              <a:rPr sz="1800" i="1" spc="-5" dirty="0">
                <a:solidFill>
                  <a:srgbClr val="083762"/>
                </a:solidFill>
                <a:latin typeface="Calibri"/>
                <a:cs typeface="Calibri"/>
              </a:rPr>
              <a:t> </a:t>
            </a:r>
            <a:r>
              <a:rPr sz="1800" i="1" dirty="0">
                <a:solidFill>
                  <a:srgbClr val="083762"/>
                </a:solidFill>
                <a:latin typeface="Calibri"/>
                <a:cs typeface="Calibri"/>
              </a:rPr>
              <a:t>птиц</a:t>
            </a:r>
            <a:r>
              <a:rPr sz="1800" i="1" spc="-5" dirty="0">
                <a:solidFill>
                  <a:srgbClr val="083762"/>
                </a:solidFill>
                <a:latin typeface="Calibri"/>
                <a:cs typeface="Calibri"/>
              </a:rPr>
              <a:t> </a:t>
            </a:r>
            <a:r>
              <a:rPr sz="1800" i="1" spc="-10" dirty="0">
                <a:solidFill>
                  <a:srgbClr val="083762"/>
                </a:solidFill>
                <a:latin typeface="Calibri"/>
                <a:cs typeface="Calibri"/>
              </a:rPr>
              <a:t>зимой»</a:t>
            </a:r>
            <a:endParaRPr sz="18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spcBef>
                <a:spcPts val="5"/>
              </a:spcBef>
              <a:buFont typeface="Wingdings"/>
              <a:buChar char=""/>
              <a:tabLst>
                <a:tab pos="299720" algn="l"/>
              </a:tabLst>
            </a:pPr>
            <a:r>
              <a:rPr sz="1800" i="1" dirty="0">
                <a:solidFill>
                  <a:srgbClr val="083762"/>
                </a:solidFill>
                <a:latin typeface="Calibri"/>
                <a:cs typeface="Calibri"/>
              </a:rPr>
              <a:t>Акция</a:t>
            </a:r>
            <a:r>
              <a:rPr sz="1800" i="1" spc="-25" dirty="0">
                <a:solidFill>
                  <a:srgbClr val="083762"/>
                </a:solidFill>
                <a:latin typeface="Calibri"/>
                <a:cs typeface="Calibri"/>
              </a:rPr>
              <a:t> </a:t>
            </a:r>
            <a:r>
              <a:rPr sz="1800" i="1" spc="-5" dirty="0">
                <a:solidFill>
                  <a:srgbClr val="083762"/>
                </a:solidFill>
                <a:latin typeface="Calibri"/>
                <a:cs typeface="Calibri"/>
              </a:rPr>
              <a:t>«Всей</a:t>
            </a:r>
            <a:r>
              <a:rPr sz="1800" i="1" spc="-20" dirty="0">
                <a:solidFill>
                  <a:srgbClr val="083762"/>
                </a:solidFill>
                <a:latin typeface="Calibri"/>
                <a:cs typeface="Calibri"/>
              </a:rPr>
              <a:t> </a:t>
            </a:r>
            <a:r>
              <a:rPr sz="1800" i="1" spc="-5" dirty="0">
                <a:solidFill>
                  <a:srgbClr val="083762"/>
                </a:solidFill>
                <a:latin typeface="Calibri"/>
                <a:cs typeface="Calibri"/>
              </a:rPr>
              <a:t>семьёй»</a:t>
            </a:r>
            <a:endParaRPr sz="18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Wingdings"/>
              <a:buChar char=""/>
              <a:tabLst>
                <a:tab pos="299720" algn="l"/>
              </a:tabLst>
            </a:pPr>
            <a:r>
              <a:rPr sz="1800" i="1" spc="-10" dirty="0">
                <a:solidFill>
                  <a:srgbClr val="083762"/>
                </a:solidFill>
                <a:latin typeface="Calibri"/>
                <a:cs typeface="Calibri"/>
              </a:rPr>
              <a:t>Природоохранный</a:t>
            </a:r>
            <a:r>
              <a:rPr sz="1800" i="1" spc="30" dirty="0">
                <a:solidFill>
                  <a:srgbClr val="083762"/>
                </a:solidFill>
                <a:latin typeface="Calibri"/>
                <a:cs typeface="Calibri"/>
              </a:rPr>
              <a:t> </a:t>
            </a:r>
            <a:r>
              <a:rPr sz="1800" i="1" spc="-5" dirty="0">
                <a:solidFill>
                  <a:srgbClr val="083762"/>
                </a:solidFill>
                <a:latin typeface="Calibri"/>
                <a:cs typeface="Calibri"/>
              </a:rPr>
              <a:t>социально-образовательный</a:t>
            </a:r>
            <a:r>
              <a:rPr sz="1800" i="1" spc="15" dirty="0">
                <a:solidFill>
                  <a:srgbClr val="083762"/>
                </a:solidFill>
                <a:latin typeface="Calibri"/>
                <a:cs typeface="Calibri"/>
              </a:rPr>
              <a:t> </a:t>
            </a:r>
            <a:r>
              <a:rPr sz="1800" i="1" dirty="0">
                <a:solidFill>
                  <a:srgbClr val="083762"/>
                </a:solidFill>
                <a:latin typeface="Calibri"/>
                <a:cs typeface="Calibri"/>
              </a:rPr>
              <a:t>проект</a:t>
            </a:r>
            <a:r>
              <a:rPr sz="1800" i="1" spc="25" dirty="0">
                <a:solidFill>
                  <a:srgbClr val="083762"/>
                </a:solidFill>
                <a:latin typeface="Calibri"/>
                <a:cs typeface="Calibri"/>
              </a:rPr>
              <a:t> </a:t>
            </a:r>
            <a:r>
              <a:rPr sz="1800" i="1" spc="-10" dirty="0">
                <a:solidFill>
                  <a:srgbClr val="083762"/>
                </a:solidFill>
                <a:latin typeface="Calibri"/>
                <a:cs typeface="Calibri"/>
              </a:rPr>
              <a:t>«Эколята-дошколята»</a:t>
            </a:r>
            <a:endParaRPr sz="18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Wingdings"/>
              <a:buChar char=""/>
              <a:tabLst>
                <a:tab pos="299720" algn="l"/>
              </a:tabLst>
            </a:pPr>
            <a:r>
              <a:rPr sz="1800" i="1" dirty="0">
                <a:solidFill>
                  <a:srgbClr val="083762"/>
                </a:solidFill>
                <a:latin typeface="Calibri"/>
                <a:cs typeface="Calibri"/>
              </a:rPr>
              <a:t>Акция</a:t>
            </a:r>
            <a:r>
              <a:rPr sz="1800" i="1" spc="-30" dirty="0">
                <a:solidFill>
                  <a:srgbClr val="083762"/>
                </a:solidFill>
                <a:latin typeface="Calibri"/>
                <a:cs typeface="Calibri"/>
              </a:rPr>
              <a:t> </a:t>
            </a:r>
            <a:r>
              <a:rPr sz="1800" i="1" spc="-5" dirty="0">
                <a:solidFill>
                  <a:srgbClr val="083762"/>
                </a:solidFill>
                <a:latin typeface="Calibri"/>
                <a:cs typeface="Calibri"/>
              </a:rPr>
              <a:t>«Внимание!</a:t>
            </a:r>
            <a:r>
              <a:rPr sz="1800" i="1" spc="-25" dirty="0">
                <a:solidFill>
                  <a:srgbClr val="083762"/>
                </a:solidFill>
                <a:latin typeface="Calibri"/>
                <a:cs typeface="Calibri"/>
              </a:rPr>
              <a:t> </a:t>
            </a:r>
            <a:r>
              <a:rPr sz="1800" i="1" spc="-5" dirty="0">
                <a:solidFill>
                  <a:srgbClr val="083762"/>
                </a:solidFill>
                <a:latin typeface="Calibri"/>
                <a:cs typeface="Calibri"/>
              </a:rPr>
              <a:t>Дети!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40223" y="2372867"/>
            <a:ext cx="1591818" cy="1591817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3716" y="2270760"/>
            <a:ext cx="9128125" cy="4585335"/>
            <a:chOff x="13716" y="2270760"/>
            <a:chExt cx="9128125" cy="458533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9936" y="2284476"/>
              <a:ext cx="1297686" cy="172897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91639" y="2270760"/>
              <a:ext cx="1524762" cy="152323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15639" y="2368296"/>
              <a:ext cx="1559814" cy="155981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716" y="3870957"/>
              <a:ext cx="3028950" cy="298475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144011" y="4111752"/>
              <a:ext cx="3394710" cy="254736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505956" y="2372868"/>
              <a:ext cx="2635757" cy="400735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16351" y="405384"/>
            <a:ext cx="3511296" cy="49987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82520" y="918463"/>
            <a:ext cx="544893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76680" marR="5080" indent="-1364615">
              <a:lnSpc>
                <a:spcPct val="100000"/>
              </a:lnSpc>
              <a:spcBef>
                <a:spcPts val="95"/>
              </a:spcBef>
            </a:pPr>
            <a:r>
              <a:rPr sz="2800" b="0" i="0" spc="-20" dirty="0">
                <a:solidFill>
                  <a:srgbClr val="5A3470"/>
                </a:solidFill>
                <a:latin typeface="Times New Roman"/>
                <a:cs typeface="Times New Roman"/>
              </a:rPr>
              <a:t>Сотрудничество</a:t>
            </a:r>
            <a:r>
              <a:rPr sz="2800" b="0" i="0" spc="5" dirty="0">
                <a:solidFill>
                  <a:srgbClr val="5A3470"/>
                </a:solidFill>
                <a:latin typeface="Times New Roman"/>
                <a:cs typeface="Times New Roman"/>
              </a:rPr>
              <a:t> </a:t>
            </a:r>
            <a:r>
              <a:rPr sz="2800" b="0" i="0" spc="-25" dirty="0">
                <a:solidFill>
                  <a:srgbClr val="5A3470"/>
                </a:solidFill>
                <a:latin typeface="Times New Roman"/>
                <a:cs typeface="Times New Roman"/>
              </a:rPr>
              <a:t>дошкольных</a:t>
            </a:r>
            <a:r>
              <a:rPr sz="2800" b="0" i="0" spc="10" dirty="0">
                <a:solidFill>
                  <a:srgbClr val="5A3470"/>
                </a:solidFill>
                <a:latin typeface="Times New Roman"/>
                <a:cs typeface="Times New Roman"/>
              </a:rPr>
              <a:t> </a:t>
            </a:r>
            <a:r>
              <a:rPr sz="2800" b="0" i="0" spc="-10" dirty="0">
                <a:solidFill>
                  <a:srgbClr val="5A3470"/>
                </a:solidFill>
                <a:latin typeface="Times New Roman"/>
                <a:cs typeface="Times New Roman"/>
              </a:rPr>
              <a:t>групп </a:t>
            </a:r>
            <a:r>
              <a:rPr sz="2800" b="0" i="0" spc="-685" dirty="0">
                <a:solidFill>
                  <a:srgbClr val="5A3470"/>
                </a:solidFill>
                <a:latin typeface="Times New Roman"/>
                <a:cs typeface="Times New Roman"/>
              </a:rPr>
              <a:t> </a:t>
            </a:r>
            <a:r>
              <a:rPr sz="2800" b="0" i="0" spc="-5" dirty="0">
                <a:solidFill>
                  <a:srgbClr val="5A3470"/>
                </a:solidFill>
                <a:latin typeface="Times New Roman"/>
                <a:cs typeface="Times New Roman"/>
              </a:rPr>
              <a:t>с </a:t>
            </a:r>
            <a:r>
              <a:rPr sz="2800" b="0" i="0" spc="-20" dirty="0">
                <a:solidFill>
                  <a:srgbClr val="5A3470"/>
                </a:solidFill>
                <a:latin typeface="Times New Roman"/>
                <a:cs typeface="Times New Roman"/>
              </a:rPr>
              <a:t>начальной</a:t>
            </a:r>
            <a:r>
              <a:rPr sz="2800" b="0" i="0" spc="10" dirty="0">
                <a:solidFill>
                  <a:srgbClr val="5A3470"/>
                </a:solidFill>
                <a:latin typeface="Times New Roman"/>
                <a:cs typeface="Times New Roman"/>
              </a:rPr>
              <a:t> </a:t>
            </a:r>
            <a:r>
              <a:rPr sz="2800" b="0" i="0" spc="-40" dirty="0">
                <a:solidFill>
                  <a:srgbClr val="5A3470"/>
                </a:solidFill>
                <a:latin typeface="Times New Roman"/>
                <a:cs typeface="Times New Roman"/>
              </a:rPr>
              <a:t>школой</a:t>
            </a:r>
            <a:endParaRPr sz="280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007" y="1988818"/>
            <a:ext cx="4547616" cy="4782312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4666488" y="1987295"/>
            <a:ext cx="4475480" cy="4868545"/>
            <a:chOff x="4666488" y="1987295"/>
            <a:chExt cx="4475480" cy="4868545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13732" y="1987295"/>
              <a:ext cx="2237993" cy="167716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36664" y="1987295"/>
              <a:ext cx="2305050" cy="180060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66488" y="3567683"/>
              <a:ext cx="4475226" cy="171526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00700" y="4986524"/>
              <a:ext cx="2699766" cy="186918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16351" y="477012"/>
            <a:ext cx="3511296" cy="49987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94612" y="963295"/>
            <a:ext cx="68465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spc="-15" dirty="0">
                <a:solidFill>
                  <a:srgbClr val="0A5294"/>
                </a:solidFill>
                <a:latin typeface="Calibri"/>
                <a:cs typeface="Calibri"/>
              </a:rPr>
              <a:t>Работа</a:t>
            </a:r>
            <a:r>
              <a:rPr sz="3600" b="0" spc="-5" dirty="0">
                <a:solidFill>
                  <a:srgbClr val="0A5294"/>
                </a:solidFill>
                <a:latin typeface="Calibri"/>
                <a:cs typeface="Calibri"/>
              </a:rPr>
              <a:t> </a:t>
            </a:r>
            <a:r>
              <a:rPr sz="3600" b="0" dirty="0">
                <a:solidFill>
                  <a:srgbClr val="0A5294"/>
                </a:solidFill>
                <a:latin typeface="Calibri"/>
                <a:cs typeface="Calibri"/>
              </a:rPr>
              <a:t>с</a:t>
            </a:r>
            <a:r>
              <a:rPr sz="3600" b="0" spc="5" dirty="0">
                <a:solidFill>
                  <a:srgbClr val="0A5294"/>
                </a:solidFill>
                <a:latin typeface="Calibri"/>
                <a:cs typeface="Calibri"/>
              </a:rPr>
              <a:t> </a:t>
            </a:r>
            <a:r>
              <a:rPr sz="3600" b="0" spc="-10" dirty="0">
                <a:solidFill>
                  <a:srgbClr val="0A5294"/>
                </a:solidFill>
                <a:latin typeface="Calibri"/>
                <a:cs typeface="Calibri"/>
              </a:rPr>
              <a:t>семьями</a:t>
            </a:r>
            <a:r>
              <a:rPr sz="3600" b="0" spc="20" dirty="0">
                <a:solidFill>
                  <a:srgbClr val="0A5294"/>
                </a:solidFill>
                <a:latin typeface="Calibri"/>
                <a:cs typeface="Calibri"/>
              </a:rPr>
              <a:t> </a:t>
            </a:r>
            <a:r>
              <a:rPr sz="3600" b="0" spc="-10" dirty="0">
                <a:solidFill>
                  <a:srgbClr val="0A5294"/>
                </a:solidFill>
                <a:latin typeface="Calibri"/>
                <a:cs typeface="Calibri"/>
              </a:rPr>
              <a:t>воспитанников</a:t>
            </a:r>
            <a:endParaRPr sz="36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1804416"/>
            <a:ext cx="9142095" cy="5002530"/>
            <a:chOff x="0" y="1804416"/>
            <a:chExt cx="9142095" cy="500253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804416"/>
              <a:ext cx="3819905" cy="287502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2" y="4678678"/>
              <a:ext cx="4246626" cy="212826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34740" y="1868424"/>
              <a:ext cx="3126486" cy="224561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41007" y="2097024"/>
              <a:ext cx="2600705" cy="169087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88480" y="3793236"/>
              <a:ext cx="2236470" cy="126873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210811" y="4003548"/>
              <a:ext cx="2798826" cy="242697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107935" y="4939283"/>
              <a:ext cx="1797557" cy="160705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</TotalTime>
  <Words>275</Words>
  <Application>Microsoft Office PowerPoint</Application>
  <PresentationFormat>Экран (4:3)</PresentationFormat>
  <Paragraphs>54</Paragraphs>
  <Slides>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Office Theme</vt:lpstr>
      <vt:lpstr>Презентация PowerPoint</vt:lpstr>
      <vt:lpstr>РЕГИОНАЛЬНЫЙ ПРОЕКТ «ПРЕДШКОЛА: СТАНДАРТ ДЕТСКОГО САДА»</vt:lpstr>
      <vt:lpstr>Презентация PowerPoint</vt:lpstr>
      <vt:lpstr>Презентация PowerPoint</vt:lpstr>
      <vt:lpstr>Презентация PowerPoint</vt:lpstr>
      <vt:lpstr>Социально- значимые проекты</vt:lpstr>
      <vt:lpstr>Сотрудничество дошкольных групп  с начальной школой</vt:lpstr>
      <vt:lpstr>Работа с семьями воспитанников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vnkol</cp:lastModifiedBy>
  <cp:revision>4</cp:revision>
  <dcterms:created xsi:type="dcterms:W3CDTF">2024-03-28T08:39:42Z</dcterms:created>
  <dcterms:modified xsi:type="dcterms:W3CDTF">2024-04-01T06:36:37Z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2023-11-12T00:00:00Z</vt:filetime>
  </property>
  <property fmtid="{D5CDD505-2E9C-101B-9397-08002B2CF9AE}" pid="3" name="LastSaved">
    <vt:filetime>2024-03-28T00:00:00Z</vt:filetime>
  </property>
</Properties>
</file>